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5" r:id="rId5"/>
  </p:sldMasterIdLst>
  <p:notesMasterIdLst>
    <p:notesMasterId r:id="rId16"/>
  </p:notesMasterIdLst>
  <p:handoutMasterIdLst>
    <p:handoutMasterId r:id="rId17"/>
  </p:handoutMasterIdLst>
  <p:sldIdLst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2" initials="MS" lastIdx="1" clrIdx="0">
    <p:extLst>
      <p:ext uri="{19B8F6BF-5375-455C-9EA6-DF929625EA0E}">
        <p15:presenceInfo xmlns:p15="http://schemas.microsoft.com/office/powerpoint/2012/main" userId="Huawei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15" d="100"/>
          <a:sy n="115" d="100"/>
        </p:scale>
        <p:origin x="212" y="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5626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23606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799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68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463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3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23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094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26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5739" y="1512878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277" marR="0" indent="-285607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+mn-lt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+mn-lt"/>
                <a:ea typeface="Microsoft YaHei" panose="020B0503020204020204" pitchFamily="34" charset="-122"/>
              </a:defRPr>
            </a:lvl3pPr>
            <a:lvl4pPr marL="525587" indent="-171074">
              <a:buFont typeface="Arial" panose="020B0604020202020204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anose="020B0604020202020204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0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66513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4169" y="0"/>
            <a:ext cx="10515600" cy="6898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7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611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TSG-SA WG2 Meeting #144E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12th – 16th April 2021, Electronic meeting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Single Corner Rectangle 7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2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8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605" y="1709738"/>
            <a:ext cx="10904018" cy="1664641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New SID proposal</a:t>
            </a:r>
            <a:r>
              <a:rPr lang="en-GB" altLang="en-US" sz="4000" dirty="0"/>
              <a:t> </a:t>
            </a:r>
            <a:r>
              <a:rPr lang="en-GB" altLang="en-US" sz="4000" dirty="0" smtClean="0"/>
              <a:t>on</a:t>
            </a:r>
            <a:r>
              <a:rPr lang="en-GB" altLang="en-US" sz="4000" dirty="0"/>
              <a:t> architecture enhancements</a:t>
            </a:r>
            <a:br>
              <a:rPr lang="en-GB" altLang="en-US" sz="4000" dirty="0"/>
            </a:br>
            <a:r>
              <a:rPr lang="en-GB" altLang="en-US" sz="4000" dirty="0"/>
              <a:t>for 5G media services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203762" y="4688560"/>
            <a:ext cx="2009704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 smtClean="0"/>
              <a:t>Hui Ni</a:t>
            </a:r>
          </a:p>
          <a:p>
            <a:pPr marL="0" indent="0" algn="ctr" eaLnBrk="1" hangingPunct="1">
              <a:buFontTx/>
              <a:buNone/>
            </a:pPr>
            <a:r>
              <a:rPr lang="en-US" altLang="zh-CN" dirty="0" smtClean="0"/>
              <a:t>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Thank You!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0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/>
          </p:nvPr>
        </p:nvGraphicFramePr>
        <p:xfrm>
          <a:off x="374951" y="3127022"/>
          <a:ext cx="11378964" cy="25895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45667"/>
                <a:gridCol w="2139245"/>
                <a:gridCol w="2139245"/>
                <a:gridCol w="1260789"/>
                <a:gridCol w="766797"/>
                <a:gridCol w="1608074"/>
                <a:gridCol w="1619147"/>
              </a:tblGrid>
              <a:tr h="236280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</a:rPr>
                        <a:t>Use Cases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Characteristic parameter (KPI)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Influence quantity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52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Max allowed end-to-end latency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Service bit rate: user-experienced data rate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Reliability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# of UEs</a:t>
                      </a:r>
                      <a:endParaRPr lang="zh-CN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UE Speed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Service </a:t>
                      </a:r>
                      <a:r>
                        <a:rPr lang="en-GB" sz="1000" dirty="0" smtClean="0">
                          <a:effectLst/>
                        </a:rPr>
                        <a:t>Area</a:t>
                      </a:r>
                      <a:endParaRPr lang="zh-CN" sz="1000" dirty="0">
                        <a:effectLst/>
                      </a:endParaRPr>
                    </a:p>
                  </a:txBody>
                  <a:tcPr marL="68553" marR="68553" marT="0" marB="0"/>
                </a:tc>
              </a:tr>
              <a:tr h="68984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Cloud/Edge/Split </a:t>
                      </a:r>
                      <a:r>
                        <a:rPr lang="en-US" sz="1000" b="1" dirty="0" smtClean="0">
                          <a:effectLst/>
                        </a:rPr>
                        <a:t>Rendering</a:t>
                      </a:r>
                      <a:endParaRPr lang="zh-CN" sz="1000" b="1" dirty="0">
                        <a:effectLst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 </a:t>
                      </a:r>
                      <a:r>
                        <a:rPr lang="en-GB" sz="1000" dirty="0" err="1">
                          <a:effectLst/>
                        </a:rPr>
                        <a:t>ms</a:t>
                      </a:r>
                      <a:r>
                        <a:rPr lang="en-GB" sz="1000" dirty="0">
                          <a:effectLst/>
                        </a:rPr>
                        <a:t> (i.e. UL+DL between UE and the interface to data network</a:t>
                      </a:r>
                      <a:r>
                        <a:rPr lang="en-GB" sz="1000" dirty="0" smtClean="0">
                          <a:effectLst/>
                        </a:rPr>
                        <a:t>)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0,1 to [1] </a:t>
                      </a:r>
                      <a:r>
                        <a:rPr lang="en-GB" sz="1000" dirty="0" err="1">
                          <a:effectLst/>
                        </a:rPr>
                        <a:t>Gbit</a:t>
                      </a:r>
                      <a:r>
                        <a:rPr lang="en-GB" sz="1000" dirty="0">
                          <a:effectLst/>
                        </a:rPr>
                        <a:t>/s supporting visual content </a:t>
                      </a:r>
                      <a:r>
                        <a:rPr lang="en-GB" sz="1000" dirty="0" smtClean="0">
                          <a:effectLst/>
                        </a:rPr>
                        <a:t>with </a:t>
                      </a:r>
                      <a:r>
                        <a:rPr lang="en-GB" sz="1000" dirty="0">
                          <a:effectLst/>
                        </a:rPr>
                        <a:t>4K, 8K resolution and up </a:t>
                      </a:r>
                      <a:r>
                        <a:rPr lang="en-GB" sz="1000" dirty="0" smtClean="0">
                          <a:effectLst/>
                        </a:rPr>
                        <a:t>to120fps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99,99 % in uplink and 99,9 % in </a:t>
                      </a:r>
                      <a:r>
                        <a:rPr lang="en-GB" sz="1000" dirty="0" smtClean="0">
                          <a:effectLst/>
                        </a:rPr>
                        <a:t>downlink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Stationary or Pedestrian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Countrywide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</a:tr>
              <a:tr h="760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Gaming or Interactive Data Exchanging </a:t>
                      </a:r>
                      <a:endParaRPr lang="zh-CN" sz="1000" b="1" dirty="0">
                        <a:effectLst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10ms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0,1 to [1] </a:t>
                      </a:r>
                      <a:r>
                        <a:rPr lang="en-GB" sz="1000" dirty="0" err="1">
                          <a:effectLst/>
                        </a:rPr>
                        <a:t>Gbit</a:t>
                      </a:r>
                      <a:r>
                        <a:rPr lang="en-GB" sz="1000" dirty="0">
                          <a:effectLst/>
                        </a:rPr>
                        <a:t>/s supporting visual content </a:t>
                      </a:r>
                      <a:r>
                        <a:rPr lang="en-GB" sz="1000" dirty="0" smtClean="0">
                          <a:effectLst/>
                        </a:rPr>
                        <a:t>with </a:t>
                      </a:r>
                      <a:r>
                        <a:rPr lang="en-GB" sz="1000" dirty="0">
                          <a:effectLst/>
                        </a:rPr>
                        <a:t>4K, 8K resolution and up </a:t>
                      </a:r>
                      <a:r>
                        <a:rPr lang="en-GB" sz="1000" dirty="0" smtClean="0">
                          <a:effectLst/>
                        </a:rPr>
                        <a:t>to120fps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99,99 </a:t>
                      </a:r>
                      <a:r>
                        <a:rPr lang="en-GB" sz="1000" dirty="0" smtClean="0">
                          <a:effectLst/>
                        </a:rPr>
                        <a:t>%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≤ [10]</a:t>
                      </a:r>
                      <a:endParaRPr lang="zh-CN" sz="10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Stationary or Pedestrian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20 m x 10 m; in one vehicle (up to 120 km/h) and in one train (up to 500 km/h)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</a:tr>
              <a:tr h="5274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Consumption of VR content via tethered VR headset  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[5 to 10] </a:t>
                      </a:r>
                      <a:r>
                        <a:rPr lang="en-GB" sz="1000" dirty="0" err="1" smtClean="0">
                          <a:effectLst/>
                        </a:rPr>
                        <a:t>ms</a:t>
                      </a:r>
                      <a:r>
                        <a:rPr lang="en-GB" sz="1000" dirty="0">
                          <a:effectLst/>
                        </a:rPr>
                        <a:t> 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 0,1 to [10] </a:t>
                      </a:r>
                      <a:r>
                        <a:rPr lang="en-GB" sz="1000" dirty="0" err="1">
                          <a:effectLst/>
                        </a:rPr>
                        <a:t>Gbit</a:t>
                      </a:r>
                      <a:r>
                        <a:rPr lang="en-GB" sz="1000" dirty="0">
                          <a:effectLst/>
                        </a:rPr>
                        <a:t>/s  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[99,99 %]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Stationary or Pedestrian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53" marR="68553" marT="0" marB="0"/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331430" y="1386230"/>
            <a:ext cx="1285556" cy="1072703"/>
            <a:chOff x="977261" y="1363939"/>
            <a:chExt cx="1103958" cy="939840"/>
          </a:xfrm>
        </p:grpSpPr>
        <p:grpSp>
          <p:nvGrpSpPr>
            <p:cNvPr id="5" name="组合 4"/>
            <p:cNvGrpSpPr/>
            <p:nvPr/>
          </p:nvGrpSpPr>
          <p:grpSpPr>
            <a:xfrm>
              <a:off x="1217482" y="1363939"/>
              <a:ext cx="863737" cy="939840"/>
              <a:chOff x="1217482" y="1363939"/>
              <a:chExt cx="863737" cy="939840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1703224" y="1540595"/>
                <a:ext cx="88317" cy="125519"/>
              </a:xfrm>
              <a:custGeom>
                <a:avLst/>
                <a:gdLst/>
                <a:ahLst/>
                <a:cxnLst/>
                <a:rect l="0" t="0" r="0" b="0"/>
                <a:pathLst>
                  <a:path w="175" h="286">
                    <a:moveTo>
                      <a:pt x="174" y="190"/>
                    </a:moveTo>
                    <a:cubicBezTo>
                      <a:pt x="174" y="205"/>
                      <a:pt x="172" y="218"/>
                      <a:pt x="167" y="230"/>
                    </a:cubicBezTo>
                    <a:cubicBezTo>
                      <a:pt x="163" y="242"/>
                      <a:pt x="155" y="252"/>
                      <a:pt x="145" y="260"/>
                    </a:cubicBezTo>
                    <a:cubicBezTo>
                      <a:pt x="136" y="268"/>
                      <a:pt x="126" y="273"/>
                      <a:pt x="113" y="278"/>
                    </a:cubicBezTo>
                    <a:cubicBezTo>
                      <a:pt x="100" y="282"/>
                      <a:pt x="86" y="285"/>
                      <a:pt x="71" y="285"/>
                    </a:cubicBezTo>
                    <a:cubicBezTo>
                      <a:pt x="63" y="285"/>
                      <a:pt x="54" y="284"/>
                      <a:pt x="47" y="283"/>
                    </a:cubicBezTo>
                    <a:cubicBezTo>
                      <a:pt x="39" y="282"/>
                      <a:pt x="32" y="280"/>
                      <a:pt x="26" y="278"/>
                    </a:cubicBezTo>
                    <a:cubicBezTo>
                      <a:pt x="21" y="277"/>
                      <a:pt x="15" y="275"/>
                      <a:pt x="12" y="273"/>
                    </a:cubicBezTo>
                    <a:cubicBezTo>
                      <a:pt x="8" y="271"/>
                      <a:pt x="5" y="270"/>
                      <a:pt x="4" y="269"/>
                    </a:cubicBezTo>
                    <a:cubicBezTo>
                      <a:pt x="3" y="268"/>
                      <a:pt x="2" y="267"/>
                      <a:pt x="2" y="266"/>
                    </a:cubicBezTo>
                    <a:cubicBezTo>
                      <a:pt x="2" y="265"/>
                      <a:pt x="1" y="265"/>
                      <a:pt x="1" y="264"/>
                    </a:cubicBezTo>
                    <a:cubicBezTo>
                      <a:pt x="1" y="263"/>
                      <a:pt x="0" y="261"/>
                      <a:pt x="0" y="259"/>
                    </a:cubicBezTo>
                    <a:cubicBezTo>
                      <a:pt x="0" y="257"/>
                      <a:pt x="0" y="254"/>
                      <a:pt x="0" y="252"/>
                    </a:cubicBezTo>
                    <a:cubicBezTo>
                      <a:pt x="0" y="249"/>
                      <a:pt x="0" y="248"/>
                      <a:pt x="0" y="246"/>
                    </a:cubicBezTo>
                    <a:cubicBezTo>
                      <a:pt x="0" y="244"/>
                      <a:pt x="1" y="242"/>
                      <a:pt x="1" y="241"/>
                    </a:cubicBezTo>
                    <a:cubicBezTo>
                      <a:pt x="2" y="240"/>
                      <a:pt x="2" y="239"/>
                      <a:pt x="3" y="239"/>
                    </a:cubicBezTo>
                    <a:cubicBezTo>
                      <a:pt x="4" y="238"/>
                      <a:pt x="5" y="238"/>
                      <a:pt x="6" y="238"/>
                    </a:cubicBezTo>
                    <a:cubicBezTo>
                      <a:pt x="8" y="238"/>
                      <a:pt x="10" y="238"/>
                      <a:pt x="12" y="240"/>
                    </a:cubicBezTo>
                    <a:cubicBezTo>
                      <a:pt x="15" y="241"/>
                      <a:pt x="20" y="244"/>
                      <a:pt x="25" y="246"/>
                    </a:cubicBezTo>
                    <a:cubicBezTo>
                      <a:pt x="29" y="248"/>
                      <a:pt x="36" y="250"/>
                      <a:pt x="43" y="252"/>
                    </a:cubicBezTo>
                    <a:cubicBezTo>
                      <a:pt x="51" y="253"/>
                      <a:pt x="60" y="254"/>
                      <a:pt x="70" y="254"/>
                    </a:cubicBezTo>
                    <a:cubicBezTo>
                      <a:pt x="79" y="254"/>
                      <a:pt x="89" y="253"/>
                      <a:pt x="96" y="251"/>
                    </a:cubicBezTo>
                    <a:cubicBezTo>
                      <a:pt x="105" y="248"/>
                      <a:pt x="111" y="245"/>
                      <a:pt x="117" y="239"/>
                    </a:cubicBezTo>
                    <a:cubicBezTo>
                      <a:pt x="122" y="235"/>
                      <a:pt x="127" y="228"/>
                      <a:pt x="131" y="221"/>
                    </a:cubicBezTo>
                    <a:cubicBezTo>
                      <a:pt x="133" y="213"/>
                      <a:pt x="135" y="204"/>
                      <a:pt x="135" y="194"/>
                    </a:cubicBezTo>
                    <a:cubicBezTo>
                      <a:pt x="135" y="185"/>
                      <a:pt x="134" y="177"/>
                      <a:pt x="132" y="171"/>
                    </a:cubicBezTo>
                    <a:cubicBezTo>
                      <a:pt x="129" y="164"/>
                      <a:pt x="124" y="158"/>
                      <a:pt x="118" y="154"/>
                    </a:cubicBezTo>
                    <a:cubicBezTo>
                      <a:pt x="113" y="149"/>
                      <a:pt x="105" y="146"/>
                      <a:pt x="96" y="144"/>
                    </a:cubicBezTo>
                    <a:cubicBezTo>
                      <a:pt x="87" y="142"/>
                      <a:pt x="77" y="140"/>
                      <a:pt x="65" y="140"/>
                    </a:cubicBezTo>
                    <a:cubicBezTo>
                      <a:pt x="56" y="140"/>
                      <a:pt x="49" y="140"/>
                      <a:pt x="42" y="141"/>
                    </a:cubicBezTo>
                    <a:cubicBezTo>
                      <a:pt x="36" y="142"/>
                      <a:pt x="30" y="142"/>
                      <a:pt x="25" y="142"/>
                    </a:cubicBezTo>
                    <a:cubicBezTo>
                      <a:pt x="21" y="142"/>
                      <a:pt x="18" y="141"/>
                      <a:pt x="16" y="139"/>
                    </a:cubicBezTo>
                    <a:cubicBezTo>
                      <a:pt x="14" y="137"/>
                      <a:pt x="13" y="133"/>
                      <a:pt x="13" y="128"/>
                    </a:cubicBezTo>
                    <a:lnTo>
                      <a:pt x="13" y="13"/>
                    </a:lnTo>
                    <a:cubicBezTo>
                      <a:pt x="13" y="9"/>
                      <a:pt x="14" y="5"/>
                      <a:pt x="17" y="3"/>
                    </a:cubicBezTo>
                    <a:cubicBezTo>
                      <a:pt x="19" y="1"/>
                      <a:pt x="23" y="0"/>
                      <a:pt x="26" y="0"/>
                    </a:cubicBezTo>
                    <a:lnTo>
                      <a:pt x="149" y="0"/>
                    </a:lnTo>
                    <a:cubicBezTo>
                      <a:pt x="150" y="0"/>
                      <a:pt x="151" y="0"/>
                      <a:pt x="153" y="0"/>
                    </a:cubicBezTo>
                    <a:cubicBezTo>
                      <a:pt x="154" y="1"/>
                      <a:pt x="155" y="2"/>
                      <a:pt x="156" y="3"/>
                    </a:cubicBezTo>
                    <a:cubicBezTo>
                      <a:pt x="157" y="4"/>
                      <a:pt x="157" y="6"/>
                      <a:pt x="158" y="8"/>
                    </a:cubicBezTo>
                    <a:cubicBezTo>
                      <a:pt x="158" y="10"/>
                      <a:pt x="158" y="13"/>
                      <a:pt x="158" y="15"/>
                    </a:cubicBezTo>
                    <a:cubicBezTo>
                      <a:pt x="158" y="21"/>
                      <a:pt x="158" y="25"/>
                      <a:pt x="157" y="27"/>
                    </a:cubicBezTo>
                    <a:cubicBezTo>
                      <a:pt x="155" y="30"/>
                      <a:pt x="154" y="32"/>
                      <a:pt x="151" y="32"/>
                    </a:cubicBezTo>
                    <a:lnTo>
                      <a:pt x="51" y="32"/>
                    </a:lnTo>
                    <a:lnTo>
                      <a:pt x="51" y="110"/>
                    </a:lnTo>
                    <a:cubicBezTo>
                      <a:pt x="55" y="109"/>
                      <a:pt x="60" y="109"/>
                      <a:pt x="65" y="109"/>
                    </a:cubicBezTo>
                    <a:cubicBezTo>
                      <a:pt x="70" y="109"/>
                      <a:pt x="77" y="109"/>
                      <a:pt x="83" y="109"/>
                    </a:cubicBezTo>
                    <a:cubicBezTo>
                      <a:pt x="98" y="109"/>
                      <a:pt x="112" y="111"/>
                      <a:pt x="123" y="115"/>
                    </a:cubicBezTo>
                    <a:cubicBezTo>
                      <a:pt x="134" y="119"/>
                      <a:pt x="144" y="124"/>
                      <a:pt x="152" y="131"/>
                    </a:cubicBezTo>
                    <a:cubicBezTo>
                      <a:pt x="159" y="138"/>
                      <a:pt x="165" y="146"/>
                      <a:pt x="170" y="156"/>
                    </a:cubicBezTo>
                    <a:cubicBezTo>
                      <a:pt x="172" y="167"/>
                      <a:pt x="174" y="178"/>
                      <a:pt x="174" y="190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1811853" y="1538270"/>
                <a:ext cx="114812" cy="127843"/>
              </a:xfrm>
              <a:custGeom>
                <a:avLst/>
                <a:gdLst/>
                <a:ahLst/>
                <a:cxnLst/>
                <a:rect l="0" t="0" r="0" b="0"/>
                <a:pathLst>
                  <a:path w="229" h="289">
                    <a:moveTo>
                      <a:pt x="228" y="43"/>
                    </a:moveTo>
                    <a:cubicBezTo>
                      <a:pt x="228" y="45"/>
                      <a:pt x="228" y="47"/>
                      <a:pt x="228" y="50"/>
                    </a:cubicBezTo>
                    <a:cubicBezTo>
                      <a:pt x="228" y="52"/>
                      <a:pt x="227" y="54"/>
                      <a:pt x="227" y="56"/>
                    </a:cubicBezTo>
                    <a:cubicBezTo>
                      <a:pt x="226" y="58"/>
                      <a:pt x="226" y="58"/>
                      <a:pt x="225" y="58"/>
                    </a:cubicBezTo>
                    <a:cubicBezTo>
                      <a:pt x="224" y="59"/>
                      <a:pt x="223" y="59"/>
                      <a:pt x="222" y="59"/>
                    </a:cubicBezTo>
                    <a:cubicBezTo>
                      <a:pt x="221" y="59"/>
                      <a:pt x="218" y="58"/>
                      <a:pt x="214" y="56"/>
                    </a:cubicBezTo>
                    <a:cubicBezTo>
                      <a:pt x="210" y="53"/>
                      <a:pt x="205" y="49"/>
                      <a:pt x="198" y="46"/>
                    </a:cubicBezTo>
                    <a:cubicBezTo>
                      <a:pt x="192" y="42"/>
                      <a:pt x="183" y="40"/>
                      <a:pt x="174" y="37"/>
                    </a:cubicBezTo>
                    <a:cubicBezTo>
                      <a:pt x="165" y="34"/>
                      <a:pt x="154" y="33"/>
                      <a:pt x="141" y="33"/>
                    </a:cubicBezTo>
                    <a:cubicBezTo>
                      <a:pt x="126" y="33"/>
                      <a:pt x="112" y="36"/>
                      <a:pt x="100" y="42"/>
                    </a:cubicBezTo>
                    <a:cubicBezTo>
                      <a:pt x="88" y="47"/>
                      <a:pt x="77" y="55"/>
                      <a:pt x="69" y="65"/>
                    </a:cubicBezTo>
                    <a:cubicBezTo>
                      <a:pt x="61" y="75"/>
                      <a:pt x="54" y="86"/>
                      <a:pt x="49" y="100"/>
                    </a:cubicBezTo>
                    <a:cubicBezTo>
                      <a:pt x="45" y="114"/>
                      <a:pt x="43" y="129"/>
                      <a:pt x="43" y="145"/>
                    </a:cubicBezTo>
                    <a:cubicBezTo>
                      <a:pt x="43" y="163"/>
                      <a:pt x="46" y="178"/>
                      <a:pt x="50" y="192"/>
                    </a:cubicBezTo>
                    <a:cubicBezTo>
                      <a:pt x="55" y="206"/>
                      <a:pt x="62" y="217"/>
                      <a:pt x="71" y="228"/>
                    </a:cubicBezTo>
                    <a:cubicBezTo>
                      <a:pt x="79" y="237"/>
                      <a:pt x="89" y="244"/>
                      <a:pt x="101" y="249"/>
                    </a:cubicBezTo>
                    <a:cubicBezTo>
                      <a:pt x="114" y="254"/>
                      <a:pt x="127" y="257"/>
                      <a:pt x="141" y="257"/>
                    </a:cubicBezTo>
                    <a:cubicBezTo>
                      <a:pt x="150" y="257"/>
                      <a:pt x="159" y="256"/>
                      <a:pt x="168" y="254"/>
                    </a:cubicBezTo>
                    <a:cubicBezTo>
                      <a:pt x="176" y="252"/>
                      <a:pt x="184" y="248"/>
                      <a:pt x="192" y="244"/>
                    </a:cubicBezTo>
                    <a:lnTo>
                      <a:pt x="192" y="163"/>
                    </a:lnTo>
                    <a:lnTo>
                      <a:pt x="128" y="163"/>
                    </a:lnTo>
                    <a:cubicBezTo>
                      <a:pt x="125" y="163"/>
                      <a:pt x="123" y="162"/>
                      <a:pt x="122" y="159"/>
                    </a:cubicBezTo>
                    <a:cubicBezTo>
                      <a:pt x="121" y="156"/>
                      <a:pt x="120" y="152"/>
                      <a:pt x="120" y="148"/>
                    </a:cubicBezTo>
                    <a:cubicBezTo>
                      <a:pt x="120" y="145"/>
                      <a:pt x="120" y="142"/>
                      <a:pt x="120" y="140"/>
                    </a:cubicBezTo>
                    <a:cubicBezTo>
                      <a:pt x="120" y="138"/>
                      <a:pt x="121" y="137"/>
                      <a:pt x="121" y="136"/>
                    </a:cubicBezTo>
                    <a:cubicBezTo>
                      <a:pt x="122" y="135"/>
                      <a:pt x="123" y="134"/>
                      <a:pt x="123" y="133"/>
                    </a:cubicBezTo>
                    <a:cubicBezTo>
                      <a:pt x="124" y="132"/>
                      <a:pt x="125" y="132"/>
                      <a:pt x="126" y="132"/>
                    </a:cubicBezTo>
                    <a:lnTo>
                      <a:pt x="213" y="132"/>
                    </a:lnTo>
                    <a:cubicBezTo>
                      <a:pt x="215" y="132"/>
                      <a:pt x="216" y="132"/>
                      <a:pt x="218" y="133"/>
                    </a:cubicBezTo>
                    <a:cubicBezTo>
                      <a:pt x="220" y="134"/>
                      <a:pt x="221" y="135"/>
                      <a:pt x="222" y="136"/>
                    </a:cubicBezTo>
                    <a:cubicBezTo>
                      <a:pt x="223" y="137"/>
                      <a:pt x="224" y="138"/>
                      <a:pt x="225" y="140"/>
                    </a:cubicBezTo>
                    <a:cubicBezTo>
                      <a:pt x="226" y="142"/>
                      <a:pt x="226" y="145"/>
                      <a:pt x="226" y="147"/>
                    </a:cubicBezTo>
                    <a:lnTo>
                      <a:pt x="226" y="254"/>
                    </a:lnTo>
                    <a:cubicBezTo>
                      <a:pt x="226" y="257"/>
                      <a:pt x="225" y="261"/>
                      <a:pt x="224" y="263"/>
                    </a:cubicBezTo>
                    <a:cubicBezTo>
                      <a:pt x="223" y="266"/>
                      <a:pt x="221" y="269"/>
                      <a:pt x="216" y="270"/>
                    </a:cubicBezTo>
                    <a:cubicBezTo>
                      <a:pt x="212" y="272"/>
                      <a:pt x="207" y="275"/>
                      <a:pt x="200" y="277"/>
                    </a:cubicBezTo>
                    <a:cubicBezTo>
                      <a:pt x="194" y="280"/>
                      <a:pt x="187" y="282"/>
                      <a:pt x="180" y="283"/>
                    </a:cubicBezTo>
                    <a:cubicBezTo>
                      <a:pt x="173" y="285"/>
                      <a:pt x="166" y="286"/>
                      <a:pt x="158" y="287"/>
                    </a:cubicBezTo>
                    <a:cubicBezTo>
                      <a:pt x="151" y="288"/>
                      <a:pt x="144" y="288"/>
                      <a:pt x="137" y="288"/>
                    </a:cubicBezTo>
                    <a:cubicBezTo>
                      <a:pt x="115" y="288"/>
                      <a:pt x="96" y="284"/>
                      <a:pt x="79" y="278"/>
                    </a:cubicBezTo>
                    <a:cubicBezTo>
                      <a:pt x="62" y="271"/>
                      <a:pt x="48" y="262"/>
                      <a:pt x="36" y="249"/>
                    </a:cubicBezTo>
                    <a:cubicBezTo>
                      <a:pt x="25" y="237"/>
                      <a:pt x="16" y="222"/>
                      <a:pt x="9" y="204"/>
                    </a:cubicBezTo>
                    <a:cubicBezTo>
                      <a:pt x="3" y="187"/>
                      <a:pt x="0" y="168"/>
                      <a:pt x="0" y="147"/>
                    </a:cubicBezTo>
                    <a:cubicBezTo>
                      <a:pt x="0" y="124"/>
                      <a:pt x="4" y="104"/>
                      <a:pt x="10" y="86"/>
                    </a:cubicBezTo>
                    <a:cubicBezTo>
                      <a:pt x="17" y="69"/>
                      <a:pt x="26" y="53"/>
                      <a:pt x="38" y="40"/>
                    </a:cubicBezTo>
                    <a:cubicBezTo>
                      <a:pt x="50" y="27"/>
                      <a:pt x="65" y="17"/>
                      <a:pt x="82" y="10"/>
                    </a:cubicBezTo>
                    <a:cubicBezTo>
                      <a:pt x="99" y="2"/>
                      <a:pt x="117" y="0"/>
                      <a:pt x="138" y="0"/>
                    </a:cubicBezTo>
                    <a:cubicBezTo>
                      <a:pt x="148" y="0"/>
                      <a:pt x="159" y="1"/>
                      <a:pt x="168" y="3"/>
                    </a:cubicBezTo>
                    <a:cubicBezTo>
                      <a:pt x="178" y="5"/>
                      <a:pt x="186" y="6"/>
                      <a:pt x="193" y="9"/>
                    </a:cubicBezTo>
                    <a:cubicBezTo>
                      <a:pt x="201" y="12"/>
                      <a:pt x="206" y="15"/>
                      <a:pt x="211" y="18"/>
                    </a:cubicBezTo>
                    <a:cubicBezTo>
                      <a:pt x="216" y="20"/>
                      <a:pt x="220" y="23"/>
                      <a:pt x="221" y="25"/>
                    </a:cubicBezTo>
                    <a:cubicBezTo>
                      <a:pt x="223" y="27"/>
                      <a:pt x="224" y="29"/>
                      <a:pt x="225" y="32"/>
                    </a:cubicBezTo>
                    <a:cubicBezTo>
                      <a:pt x="228" y="35"/>
                      <a:pt x="228" y="38"/>
                      <a:pt x="228" y="43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1773877" y="1875311"/>
                <a:ext cx="42392" cy="114671"/>
              </a:xfrm>
              <a:custGeom>
                <a:avLst/>
                <a:gdLst/>
                <a:ahLst/>
                <a:cxnLst/>
                <a:rect l="0" t="0" r="0" b="0"/>
                <a:pathLst>
                  <a:path w="83" h="260">
                    <a:moveTo>
                      <a:pt x="9" y="0"/>
                    </a:moveTo>
                    <a:lnTo>
                      <a:pt x="0" y="256"/>
                    </a:lnTo>
                    <a:lnTo>
                      <a:pt x="73" y="259"/>
                    </a:lnTo>
                    <a:lnTo>
                      <a:pt x="82" y="3"/>
                    </a:lnTo>
                    <a:lnTo>
                      <a:pt x="9" y="0"/>
                    </a:lnTo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>
                <a:off x="1557501" y="1363939"/>
                <a:ext cx="523718" cy="893352"/>
              </a:xfrm>
              <a:custGeom>
                <a:avLst/>
                <a:gdLst/>
                <a:ahLst/>
                <a:cxnLst/>
                <a:rect l="0" t="0" r="0" b="0"/>
                <a:pathLst>
                  <a:path w="1046" h="2032">
                    <a:moveTo>
                      <a:pt x="449" y="2031"/>
                    </a:moveTo>
                    <a:lnTo>
                      <a:pt x="444" y="2023"/>
                    </a:lnTo>
                    <a:cubicBezTo>
                      <a:pt x="450" y="2020"/>
                      <a:pt x="459" y="2020"/>
                      <a:pt x="470" y="2020"/>
                    </a:cubicBezTo>
                    <a:lnTo>
                      <a:pt x="472" y="2020"/>
                    </a:lnTo>
                    <a:cubicBezTo>
                      <a:pt x="583" y="2012"/>
                      <a:pt x="677" y="1924"/>
                      <a:pt x="690" y="1813"/>
                    </a:cubicBezTo>
                    <a:lnTo>
                      <a:pt x="795" y="965"/>
                    </a:lnTo>
                    <a:cubicBezTo>
                      <a:pt x="796" y="960"/>
                      <a:pt x="795" y="956"/>
                      <a:pt x="794" y="950"/>
                    </a:cubicBezTo>
                    <a:lnTo>
                      <a:pt x="792" y="944"/>
                    </a:lnTo>
                    <a:lnTo>
                      <a:pt x="796" y="941"/>
                    </a:lnTo>
                    <a:cubicBezTo>
                      <a:pt x="810" y="930"/>
                      <a:pt x="823" y="919"/>
                      <a:pt x="835" y="908"/>
                    </a:cubicBezTo>
                    <a:cubicBezTo>
                      <a:pt x="1034" y="722"/>
                      <a:pt x="1045" y="409"/>
                      <a:pt x="859" y="210"/>
                    </a:cubicBezTo>
                    <a:cubicBezTo>
                      <a:pt x="673" y="11"/>
                      <a:pt x="359" y="0"/>
                      <a:pt x="160" y="186"/>
                    </a:cubicBezTo>
                    <a:cubicBezTo>
                      <a:pt x="64" y="276"/>
                      <a:pt x="9" y="398"/>
                      <a:pt x="4" y="530"/>
                    </a:cubicBezTo>
                    <a:cubicBezTo>
                      <a:pt x="0" y="662"/>
                      <a:pt x="47" y="787"/>
                      <a:pt x="137" y="884"/>
                    </a:cubicBezTo>
                    <a:cubicBezTo>
                      <a:pt x="148" y="896"/>
                      <a:pt x="160" y="908"/>
                      <a:pt x="173" y="919"/>
                    </a:cubicBezTo>
                    <a:lnTo>
                      <a:pt x="178" y="923"/>
                    </a:lnTo>
                    <a:lnTo>
                      <a:pt x="176" y="929"/>
                    </a:lnTo>
                    <a:cubicBezTo>
                      <a:pt x="174" y="933"/>
                      <a:pt x="174" y="938"/>
                      <a:pt x="174" y="943"/>
                    </a:cubicBezTo>
                    <a:lnTo>
                      <a:pt x="220" y="1795"/>
                    </a:lnTo>
                    <a:cubicBezTo>
                      <a:pt x="224" y="1872"/>
                      <a:pt x="266" y="1942"/>
                      <a:pt x="333" y="1984"/>
                    </a:cubicBezTo>
                    <a:lnTo>
                      <a:pt x="329" y="1992"/>
                    </a:lnTo>
                    <a:lnTo>
                      <a:pt x="329" y="1992"/>
                    </a:lnTo>
                    <a:lnTo>
                      <a:pt x="338" y="1992"/>
                    </a:lnTo>
                    <a:lnTo>
                      <a:pt x="338" y="1994"/>
                    </a:lnTo>
                    <a:lnTo>
                      <a:pt x="449" y="2031"/>
                    </a:lnTo>
                    <a:close/>
                    <a:moveTo>
                      <a:pt x="192" y="836"/>
                    </a:moveTo>
                    <a:cubicBezTo>
                      <a:pt x="34" y="666"/>
                      <a:pt x="43" y="400"/>
                      <a:pt x="212" y="241"/>
                    </a:cubicBezTo>
                    <a:cubicBezTo>
                      <a:pt x="382" y="83"/>
                      <a:pt x="649" y="92"/>
                      <a:pt x="808" y="261"/>
                    </a:cubicBezTo>
                    <a:cubicBezTo>
                      <a:pt x="884" y="343"/>
                      <a:pt x="925" y="451"/>
                      <a:pt x="920" y="562"/>
                    </a:cubicBezTo>
                    <a:cubicBezTo>
                      <a:pt x="916" y="675"/>
                      <a:pt x="869" y="779"/>
                      <a:pt x="786" y="855"/>
                    </a:cubicBezTo>
                    <a:cubicBezTo>
                      <a:pt x="705" y="931"/>
                      <a:pt x="602" y="969"/>
                      <a:pt x="499" y="969"/>
                    </a:cubicBezTo>
                    <a:cubicBezTo>
                      <a:pt x="387" y="970"/>
                      <a:pt x="275" y="925"/>
                      <a:pt x="192" y="836"/>
                    </a:cubicBezTo>
                    <a:close/>
                    <a:moveTo>
                      <a:pt x="294" y="1794"/>
                    </a:moveTo>
                    <a:lnTo>
                      <a:pt x="250" y="976"/>
                    </a:lnTo>
                    <a:lnTo>
                      <a:pt x="265" y="984"/>
                    </a:lnTo>
                    <a:cubicBezTo>
                      <a:pt x="400" y="1057"/>
                      <a:pt x="565" y="1063"/>
                      <a:pt x="705" y="998"/>
                    </a:cubicBezTo>
                    <a:lnTo>
                      <a:pt x="720" y="992"/>
                    </a:lnTo>
                    <a:lnTo>
                      <a:pt x="620" y="1806"/>
                    </a:lnTo>
                    <a:cubicBezTo>
                      <a:pt x="610" y="1886"/>
                      <a:pt x="538" y="1949"/>
                      <a:pt x="457" y="1949"/>
                    </a:cubicBezTo>
                    <a:cubicBezTo>
                      <a:pt x="455" y="1949"/>
                      <a:pt x="453" y="1949"/>
                      <a:pt x="451" y="1949"/>
                    </a:cubicBezTo>
                    <a:cubicBezTo>
                      <a:pt x="369" y="1946"/>
                      <a:pt x="298" y="1876"/>
                      <a:pt x="294" y="1794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1217482" y="2103879"/>
                <a:ext cx="565227" cy="199900"/>
              </a:xfrm>
              <a:custGeom>
                <a:avLst/>
                <a:gdLst/>
                <a:ahLst/>
                <a:cxnLst/>
                <a:rect l="0" t="0" r="0" b="0"/>
                <a:pathLst>
                  <a:path w="1128" h="452">
                    <a:moveTo>
                      <a:pt x="1021" y="313"/>
                    </a:moveTo>
                    <a:cubicBezTo>
                      <a:pt x="931" y="353"/>
                      <a:pt x="831" y="375"/>
                      <a:pt x="726" y="375"/>
                    </a:cubicBezTo>
                    <a:cubicBezTo>
                      <a:pt x="465" y="375"/>
                      <a:pt x="236" y="238"/>
                      <a:pt x="106" y="32"/>
                    </a:cubicBezTo>
                    <a:lnTo>
                      <a:pt x="0" y="0"/>
                    </a:lnTo>
                    <a:cubicBezTo>
                      <a:pt x="132" y="267"/>
                      <a:pt x="408" y="451"/>
                      <a:pt x="726" y="451"/>
                    </a:cubicBezTo>
                    <a:cubicBezTo>
                      <a:pt x="872" y="451"/>
                      <a:pt x="1009" y="413"/>
                      <a:pt x="1127" y="345"/>
                    </a:cubicBezTo>
                    <a:lnTo>
                      <a:pt x="1021" y="313"/>
                    </a:lnTo>
                  </a:path>
                </a:pathLst>
              </a:custGeom>
              <a:solidFill>
                <a:srgbClr val="0070C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977261" y="1455366"/>
              <a:ext cx="494573" cy="675631"/>
              <a:chOff x="977261" y="1455366"/>
              <a:chExt cx="494573" cy="675631"/>
            </a:xfrm>
          </p:grpSpPr>
          <p:sp>
            <p:nvSpPr>
              <p:cNvPr id="115" name="任意多边形 114"/>
              <p:cNvSpPr/>
              <p:nvPr/>
            </p:nvSpPr>
            <p:spPr>
              <a:xfrm>
                <a:off x="977261" y="1819525"/>
                <a:ext cx="92732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85" h="185">
                    <a:moveTo>
                      <a:pt x="184" y="92"/>
                    </a:moveTo>
                    <a:cubicBezTo>
                      <a:pt x="184" y="109"/>
                      <a:pt x="181" y="123"/>
                      <a:pt x="172" y="138"/>
                    </a:cubicBezTo>
                    <a:cubicBezTo>
                      <a:pt x="164" y="153"/>
                      <a:pt x="153" y="163"/>
                      <a:pt x="138" y="172"/>
                    </a:cubicBezTo>
                    <a:cubicBezTo>
                      <a:pt x="123" y="180"/>
                      <a:pt x="109" y="184"/>
                      <a:pt x="92" y="184"/>
                    </a:cubicBezTo>
                    <a:cubicBezTo>
                      <a:pt x="75" y="184"/>
                      <a:pt x="61" y="180"/>
                      <a:pt x="46" y="172"/>
                    </a:cubicBezTo>
                    <a:cubicBezTo>
                      <a:pt x="31" y="163"/>
                      <a:pt x="21" y="153"/>
                      <a:pt x="12" y="138"/>
                    </a:cubicBezTo>
                    <a:cubicBezTo>
                      <a:pt x="4" y="123"/>
                      <a:pt x="0" y="109"/>
                      <a:pt x="0" y="92"/>
                    </a:cubicBezTo>
                    <a:cubicBezTo>
                      <a:pt x="0" y="75"/>
                      <a:pt x="4" y="61"/>
                      <a:pt x="12" y="46"/>
                    </a:cubicBezTo>
                    <a:cubicBezTo>
                      <a:pt x="21" y="31"/>
                      <a:pt x="31" y="20"/>
                      <a:pt x="46" y="12"/>
                    </a:cubicBezTo>
                    <a:cubicBezTo>
                      <a:pt x="61" y="3"/>
                      <a:pt x="75" y="0"/>
                      <a:pt x="92" y="0"/>
                    </a:cubicBezTo>
                    <a:cubicBezTo>
                      <a:pt x="109" y="0"/>
                      <a:pt x="123" y="3"/>
                      <a:pt x="138" y="12"/>
                    </a:cubicBezTo>
                    <a:cubicBezTo>
                      <a:pt x="153" y="20"/>
                      <a:pt x="164" y="31"/>
                      <a:pt x="172" y="46"/>
                    </a:cubicBezTo>
                    <a:cubicBezTo>
                      <a:pt x="181" y="61"/>
                      <a:pt x="184" y="75"/>
                      <a:pt x="184" y="92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977261" y="1646743"/>
                <a:ext cx="92732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85" h="185">
                    <a:moveTo>
                      <a:pt x="184" y="92"/>
                    </a:moveTo>
                    <a:cubicBezTo>
                      <a:pt x="184" y="109"/>
                      <a:pt x="181" y="123"/>
                      <a:pt x="172" y="138"/>
                    </a:cubicBezTo>
                    <a:cubicBezTo>
                      <a:pt x="164" y="152"/>
                      <a:pt x="153" y="163"/>
                      <a:pt x="138" y="172"/>
                    </a:cubicBezTo>
                    <a:cubicBezTo>
                      <a:pt x="123" y="180"/>
                      <a:pt x="109" y="184"/>
                      <a:pt x="92" y="184"/>
                    </a:cubicBezTo>
                    <a:cubicBezTo>
                      <a:pt x="75" y="184"/>
                      <a:pt x="61" y="180"/>
                      <a:pt x="46" y="172"/>
                    </a:cubicBezTo>
                    <a:cubicBezTo>
                      <a:pt x="31" y="163"/>
                      <a:pt x="21" y="152"/>
                      <a:pt x="12" y="138"/>
                    </a:cubicBezTo>
                    <a:cubicBezTo>
                      <a:pt x="4" y="123"/>
                      <a:pt x="0" y="109"/>
                      <a:pt x="0" y="92"/>
                    </a:cubicBezTo>
                    <a:cubicBezTo>
                      <a:pt x="0" y="75"/>
                      <a:pt x="4" y="60"/>
                      <a:pt x="12" y="46"/>
                    </a:cubicBezTo>
                    <a:cubicBezTo>
                      <a:pt x="21" y="31"/>
                      <a:pt x="31" y="21"/>
                      <a:pt x="46" y="13"/>
                    </a:cubicBezTo>
                    <a:cubicBezTo>
                      <a:pt x="61" y="4"/>
                      <a:pt x="75" y="0"/>
                      <a:pt x="92" y="0"/>
                    </a:cubicBezTo>
                    <a:cubicBezTo>
                      <a:pt x="109" y="0"/>
                      <a:pt x="123" y="4"/>
                      <a:pt x="138" y="13"/>
                    </a:cubicBezTo>
                    <a:cubicBezTo>
                      <a:pt x="153" y="21"/>
                      <a:pt x="164" y="31"/>
                      <a:pt x="172" y="46"/>
                    </a:cubicBezTo>
                    <a:cubicBezTo>
                      <a:pt x="181" y="60"/>
                      <a:pt x="184" y="75"/>
                      <a:pt x="184" y="92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1008172" y="1455366"/>
                <a:ext cx="463662" cy="675631"/>
              </a:xfrm>
              <a:custGeom>
                <a:avLst/>
                <a:gdLst/>
                <a:ahLst/>
                <a:cxnLst/>
                <a:rect l="0" t="0" r="0" b="0"/>
                <a:pathLst>
                  <a:path w="924" h="1537">
                    <a:moveTo>
                      <a:pt x="836" y="0"/>
                    </a:moveTo>
                    <a:lnTo>
                      <a:pt x="86" y="0"/>
                    </a:lnTo>
                    <a:cubicBezTo>
                      <a:pt x="39" y="0"/>
                      <a:pt x="0" y="39"/>
                      <a:pt x="0" y="87"/>
                    </a:cubicBezTo>
                    <a:lnTo>
                      <a:pt x="0" y="511"/>
                    </a:lnTo>
                    <a:lnTo>
                      <a:pt x="68" y="511"/>
                    </a:lnTo>
                    <a:lnTo>
                      <a:pt x="68" y="87"/>
                    </a:lnTo>
                    <a:cubicBezTo>
                      <a:pt x="68" y="82"/>
                      <a:pt x="70" y="78"/>
                      <a:pt x="73" y="75"/>
                    </a:cubicBezTo>
                    <a:cubicBezTo>
                      <a:pt x="76" y="72"/>
                      <a:pt x="80" y="70"/>
                      <a:pt x="85" y="70"/>
                    </a:cubicBezTo>
                    <a:lnTo>
                      <a:pt x="835" y="70"/>
                    </a:lnTo>
                    <a:cubicBezTo>
                      <a:pt x="840" y="70"/>
                      <a:pt x="846" y="72"/>
                      <a:pt x="848" y="75"/>
                    </a:cubicBezTo>
                    <a:cubicBezTo>
                      <a:pt x="851" y="78"/>
                      <a:pt x="852" y="82"/>
                      <a:pt x="852" y="87"/>
                    </a:cubicBezTo>
                    <a:lnTo>
                      <a:pt x="852" y="1449"/>
                    </a:lnTo>
                    <a:cubicBezTo>
                      <a:pt x="852" y="1458"/>
                      <a:pt x="845" y="1466"/>
                      <a:pt x="835" y="1466"/>
                    </a:cubicBezTo>
                    <a:lnTo>
                      <a:pt x="85" y="1466"/>
                    </a:lnTo>
                    <a:cubicBezTo>
                      <a:pt x="76" y="1466"/>
                      <a:pt x="68" y="1458"/>
                      <a:pt x="68" y="1449"/>
                    </a:cubicBezTo>
                    <a:lnTo>
                      <a:pt x="68" y="931"/>
                    </a:lnTo>
                    <a:lnTo>
                      <a:pt x="0" y="931"/>
                    </a:lnTo>
                    <a:lnTo>
                      <a:pt x="0" y="1449"/>
                    </a:lnTo>
                    <a:cubicBezTo>
                      <a:pt x="0" y="1496"/>
                      <a:pt x="39" y="1536"/>
                      <a:pt x="86" y="1536"/>
                    </a:cubicBezTo>
                    <a:lnTo>
                      <a:pt x="836" y="1536"/>
                    </a:lnTo>
                    <a:cubicBezTo>
                      <a:pt x="884" y="1536"/>
                      <a:pt x="923" y="1496"/>
                      <a:pt x="923" y="1449"/>
                    </a:cubicBezTo>
                    <a:lnTo>
                      <a:pt x="923" y="87"/>
                    </a:lnTo>
                    <a:cubicBezTo>
                      <a:pt x="923" y="38"/>
                      <a:pt x="885" y="0"/>
                      <a:pt x="836" y="0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1018770" y="1972162"/>
                <a:ext cx="439817" cy="30992"/>
              </a:xfrm>
              <a:custGeom>
                <a:avLst/>
                <a:gdLst/>
                <a:ahLst/>
                <a:cxnLst/>
                <a:rect l="0" t="0" r="0" b="0"/>
                <a:pathLst>
                  <a:path w="877" h="70">
                    <a:moveTo>
                      <a:pt x="841" y="0"/>
                    </a:moveTo>
                    <a:lnTo>
                      <a:pt x="34" y="0"/>
                    </a:lnTo>
                    <a:cubicBezTo>
                      <a:pt x="15" y="0"/>
                      <a:pt x="0" y="16"/>
                      <a:pt x="0" y="35"/>
                    </a:cubicBezTo>
                    <a:cubicBezTo>
                      <a:pt x="0" y="53"/>
                      <a:pt x="15" y="69"/>
                      <a:pt x="34" y="69"/>
                    </a:cubicBezTo>
                    <a:lnTo>
                      <a:pt x="841" y="69"/>
                    </a:lnTo>
                    <a:cubicBezTo>
                      <a:pt x="860" y="69"/>
                      <a:pt x="876" y="53"/>
                      <a:pt x="876" y="35"/>
                    </a:cubicBezTo>
                    <a:cubicBezTo>
                      <a:pt x="876" y="16"/>
                      <a:pt x="861" y="0"/>
                      <a:pt x="841" y="0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1199819" y="1691682"/>
                <a:ext cx="97148" cy="131717"/>
              </a:xfrm>
              <a:custGeom>
                <a:avLst/>
                <a:gdLst/>
                <a:ahLst/>
                <a:cxnLst/>
                <a:rect l="0" t="0" r="0" b="0"/>
                <a:pathLst>
                  <a:path w="195" h="298">
                    <a:moveTo>
                      <a:pt x="194" y="163"/>
                    </a:moveTo>
                    <a:lnTo>
                      <a:pt x="0" y="0"/>
                    </a:lnTo>
                    <a:lnTo>
                      <a:pt x="0" y="297"/>
                    </a:lnTo>
                    <a:lnTo>
                      <a:pt x="194" y="163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1213066" y="2032597"/>
                <a:ext cx="48574" cy="42614"/>
              </a:xfrm>
              <a:custGeom>
                <a:avLst/>
                <a:gdLst/>
                <a:ahLst/>
                <a:cxnLst/>
                <a:rect l="0" t="0" r="0" b="0"/>
                <a:pathLst>
                  <a:path w="96" h="96">
                    <a:moveTo>
                      <a:pt x="95" y="48"/>
                    </a:moveTo>
                    <a:cubicBezTo>
                      <a:pt x="95" y="56"/>
                      <a:pt x="94" y="63"/>
                      <a:pt x="89" y="71"/>
                    </a:cubicBezTo>
                    <a:cubicBezTo>
                      <a:pt x="85" y="78"/>
                      <a:pt x="79" y="84"/>
                      <a:pt x="71" y="89"/>
                    </a:cubicBezTo>
                    <a:cubicBezTo>
                      <a:pt x="64" y="93"/>
                      <a:pt x="57" y="95"/>
                      <a:pt x="48" y="95"/>
                    </a:cubicBezTo>
                    <a:cubicBezTo>
                      <a:pt x="40" y="95"/>
                      <a:pt x="32" y="93"/>
                      <a:pt x="24" y="89"/>
                    </a:cubicBezTo>
                    <a:cubicBezTo>
                      <a:pt x="16" y="84"/>
                      <a:pt x="12" y="78"/>
                      <a:pt x="7" y="71"/>
                    </a:cubicBezTo>
                    <a:cubicBezTo>
                      <a:pt x="3" y="63"/>
                      <a:pt x="0" y="56"/>
                      <a:pt x="0" y="48"/>
                    </a:cubicBezTo>
                    <a:cubicBezTo>
                      <a:pt x="0" y="39"/>
                      <a:pt x="3" y="31"/>
                      <a:pt x="7" y="24"/>
                    </a:cubicBezTo>
                    <a:cubicBezTo>
                      <a:pt x="12" y="16"/>
                      <a:pt x="16" y="11"/>
                      <a:pt x="24" y="7"/>
                    </a:cubicBezTo>
                    <a:cubicBezTo>
                      <a:pt x="32" y="2"/>
                      <a:pt x="39" y="0"/>
                      <a:pt x="48" y="0"/>
                    </a:cubicBezTo>
                    <a:cubicBezTo>
                      <a:pt x="56" y="0"/>
                      <a:pt x="64" y="2"/>
                      <a:pt x="71" y="7"/>
                    </a:cubicBezTo>
                    <a:cubicBezTo>
                      <a:pt x="79" y="11"/>
                      <a:pt x="85" y="16"/>
                      <a:pt x="89" y="24"/>
                    </a:cubicBezTo>
                    <a:cubicBezTo>
                      <a:pt x="94" y="31"/>
                      <a:pt x="95" y="39"/>
                      <a:pt x="95" y="48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1061162" y="1577011"/>
                <a:ext cx="70653" cy="85229"/>
              </a:xfrm>
              <a:custGeom>
                <a:avLst/>
                <a:gdLst/>
                <a:ahLst/>
                <a:cxnLst/>
                <a:rect l="0" t="0" r="0" b="0"/>
                <a:pathLst>
                  <a:path w="141" h="196">
                    <a:moveTo>
                      <a:pt x="140" y="144"/>
                    </a:moveTo>
                    <a:lnTo>
                      <a:pt x="115" y="144"/>
                    </a:lnTo>
                    <a:lnTo>
                      <a:pt x="115" y="195"/>
                    </a:lnTo>
                    <a:lnTo>
                      <a:pt x="91" y="195"/>
                    </a:lnTo>
                    <a:lnTo>
                      <a:pt x="91" y="144"/>
                    </a:lnTo>
                    <a:lnTo>
                      <a:pt x="0" y="144"/>
                    </a:lnTo>
                    <a:lnTo>
                      <a:pt x="0" y="129"/>
                    </a:lnTo>
                    <a:lnTo>
                      <a:pt x="86" y="0"/>
                    </a:lnTo>
                    <a:lnTo>
                      <a:pt x="115" y="0"/>
                    </a:lnTo>
                    <a:lnTo>
                      <a:pt x="115" y="125"/>
                    </a:lnTo>
                    <a:lnTo>
                      <a:pt x="140" y="125"/>
                    </a:lnTo>
                    <a:lnTo>
                      <a:pt x="140" y="144"/>
                    </a:lnTo>
                    <a:close/>
                    <a:moveTo>
                      <a:pt x="92" y="125"/>
                    </a:moveTo>
                    <a:lnTo>
                      <a:pt x="92" y="43"/>
                    </a:lnTo>
                    <a:cubicBezTo>
                      <a:pt x="92" y="37"/>
                      <a:pt x="92" y="31"/>
                      <a:pt x="93" y="23"/>
                    </a:cubicBezTo>
                    <a:lnTo>
                      <a:pt x="92" y="23"/>
                    </a:lnTo>
                    <a:cubicBezTo>
                      <a:pt x="91" y="26"/>
                      <a:pt x="88" y="32"/>
                      <a:pt x="84" y="38"/>
                    </a:cubicBezTo>
                    <a:lnTo>
                      <a:pt x="26" y="125"/>
                    </a:lnTo>
                    <a:lnTo>
                      <a:pt x="92" y="125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1058512" y="1577011"/>
                <a:ext cx="73303" cy="87553"/>
              </a:xfrm>
              <a:custGeom>
                <a:avLst/>
                <a:gdLst/>
                <a:ahLst/>
                <a:cxnLst/>
                <a:rect l="0" t="0" r="0" b="0"/>
                <a:pathLst>
                  <a:path w="144" h="200">
                    <a:moveTo>
                      <a:pt x="91" y="199"/>
                    </a:moveTo>
                    <a:lnTo>
                      <a:pt x="91" y="149"/>
                    </a:lnTo>
                    <a:lnTo>
                      <a:pt x="0" y="149"/>
                    </a:lnTo>
                    <a:lnTo>
                      <a:pt x="0" y="131"/>
                    </a:lnTo>
                    <a:lnTo>
                      <a:pt x="0" y="130"/>
                    </a:lnTo>
                    <a:lnTo>
                      <a:pt x="86" y="0"/>
                    </a:lnTo>
                    <a:lnTo>
                      <a:pt x="118" y="0"/>
                    </a:lnTo>
                    <a:lnTo>
                      <a:pt x="118" y="125"/>
                    </a:lnTo>
                    <a:lnTo>
                      <a:pt x="143" y="125"/>
                    </a:lnTo>
                    <a:lnTo>
                      <a:pt x="143" y="149"/>
                    </a:lnTo>
                    <a:lnTo>
                      <a:pt x="118" y="149"/>
                    </a:lnTo>
                    <a:lnTo>
                      <a:pt x="118" y="199"/>
                    </a:lnTo>
                    <a:lnTo>
                      <a:pt x="91" y="199"/>
                    </a:lnTo>
                    <a:close/>
                    <a:moveTo>
                      <a:pt x="115" y="195"/>
                    </a:moveTo>
                    <a:lnTo>
                      <a:pt x="115" y="144"/>
                    </a:lnTo>
                    <a:lnTo>
                      <a:pt x="140" y="144"/>
                    </a:lnTo>
                    <a:lnTo>
                      <a:pt x="140" y="130"/>
                    </a:lnTo>
                    <a:lnTo>
                      <a:pt x="115" y="130"/>
                    </a:lnTo>
                    <a:lnTo>
                      <a:pt x="115" y="5"/>
                    </a:lnTo>
                    <a:lnTo>
                      <a:pt x="90" y="5"/>
                    </a:lnTo>
                    <a:lnTo>
                      <a:pt x="5" y="131"/>
                    </a:lnTo>
                    <a:lnTo>
                      <a:pt x="5" y="144"/>
                    </a:lnTo>
                    <a:lnTo>
                      <a:pt x="96" y="144"/>
                    </a:lnTo>
                    <a:lnTo>
                      <a:pt x="96" y="195"/>
                    </a:lnTo>
                    <a:lnTo>
                      <a:pt x="115" y="195"/>
                    </a:lnTo>
                    <a:close/>
                    <a:moveTo>
                      <a:pt x="95" y="130"/>
                    </a:moveTo>
                    <a:lnTo>
                      <a:pt x="24" y="130"/>
                    </a:lnTo>
                    <a:lnTo>
                      <a:pt x="27" y="126"/>
                    </a:lnTo>
                    <a:lnTo>
                      <a:pt x="84" y="39"/>
                    </a:lnTo>
                    <a:cubicBezTo>
                      <a:pt x="88" y="33"/>
                      <a:pt x="91" y="28"/>
                      <a:pt x="92" y="25"/>
                    </a:cubicBezTo>
                    <a:lnTo>
                      <a:pt x="93" y="23"/>
                    </a:lnTo>
                    <a:lnTo>
                      <a:pt x="96" y="23"/>
                    </a:lnTo>
                    <a:lnTo>
                      <a:pt x="96" y="25"/>
                    </a:lnTo>
                    <a:cubicBezTo>
                      <a:pt x="96" y="33"/>
                      <a:pt x="95" y="39"/>
                      <a:pt x="95" y="45"/>
                    </a:cubicBezTo>
                    <a:lnTo>
                      <a:pt x="95" y="130"/>
                    </a:lnTo>
                    <a:close/>
                    <a:moveTo>
                      <a:pt x="32" y="125"/>
                    </a:moveTo>
                    <a:lnTo>
                      <a:pt x="91" y="125"/>
                    </a:lnTo>
                    <a:lnTo>
                      <a:pt x="91" y="46"/>
                    </a:lnTo>
                    <a:lnTo>
                      <a:pt x="91" y="36"/>
                    </a:lnTo>
                    <a:lnTo>
                      <a:pt x="88" y="41"/>
                    </a:lnTo>
                    <a:lnTo>
                      <a:pt x="32" y="125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1146829" y="1573137"/>
                <a:ext cx="60055" cy="91427"/>
              </a:xfrm>
              <a:custGeom>
                <a:avLst/>
                <a:gdLst/>
                <a:ahLst/>
                <a:cxnLst/>
                <a:rect l="0" t="0" r="0" b="0"/>
                <a:pathLst>
                  <a:path w="119" h="206">
                    <a:moveTo>
                      <a:pt x="118" y="205"/>
                    </a:moveTo>
                    <a:lnTo>
                      <a:pt x="84" y="205"/>
                    </a:lnTo>
                    <a:lnTo>
                      <a:pt x="25" y="139"/>
                    </a:lnTo>
                    <a:lnTo>
                      <a:pt x="24" y="139"/>
                    </a:lnTo>
                    <a:lnTo>
                      <a:pt x="24" y="205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24" y="0"/>
                    </a:lnTo>
                    <a:lnTo>
                      <a:pt x="24" y="130"/>
                    </a:lnTo>
                    <a:lnTo>
                      <a:pt x="25" y="130"/>
                    </a:lnTo>
                    <a:lnTo>
                      <a:pt x="81" y="66"/>
                    </a:lnTo>
                    <a:lnTo>
                      <a:pt x="113" y="66"/>
                    </a:lnTo>
                    <a:lnTo>
                      <a:pt x="50" y="133"/>
                    </a:lnTo>
                    <a:lnTo>
                      <a:pt x="118" y="205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1145063" y="1571587"/>
                <a:ext cx="63588" cy="92977"/>
              </a:xfrm>
              <a:custGeom>
                <a:avLst/>
                <a:gdLst/>
                <a:ahLst/>
                <a:cxnLst/>
                <a:rect l="0" t="0" r="0" b="0"/>
                <a:pathLst>
                  <a:path w="126" h="211">
                    <a:moveTo>
                      <a:pt x="125" y="210"/>
                    </a:moveTo>
                    <a:lnTo>
                      <a:pt x="85" y="210"/>
                    </a:lnTo>
                    <a:lnTo>
                      <a:pt x="29" y="146"/>
                    </a:lnTo>
                    <a:lnTo>
                      <a:pt x="29" y="210"/>
                    </a:lnTo>
                    <a:lnTo>
                      <a:pt x="0" y="210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29" y="128"/>
                    </a:lnTo>
                    <a:lnTo>
                      <a:pt x="82" y="67"/>
                    </a:lnTo>
                    <a:lnTo>
                      <a:pt x="121" y="67"/>
                    </a:lnTo>
                    <a:lnTo>
                      <a:pt x="55" y="136"/>
                    </a:lnTo>
                    <a:lnTo>
                      <a:pt x="125" y="210"/>
                    </a:lnTo>
                    <a:close/>
                    <a:moveTo>
                      <a:pt x="87" y="206"/>
                    </a:moveTo>
                    <a:lnTo>
                      <a:pt x="114" y="206"/>
                    </a:lnTo>
                    <a:lnTo>
                      <a:pt x="48" y="136"/>
                    </a:lnTo>
                    <a:lnTo>
                      <a:pt x="50" y="134"/>
                    </a:lnTo>
                    <a:lnTo>
                      <a:pt x="109" y="71"/>
                    </a:lnTo>
                    <a:lnTo>
                      <a:pt x="84" y="71"/>
                    </a:lnTo>
                    <a:lnTo>
                      <a:pt x="28" y="135"/>
                    </a:lnTo>
                    <a:lnTo>
                      <a:pt x="24" y="135"/>
                    </a:lnTo>
                    <a:lnTo>
                      <a:pt x="23" y="133"/>
                    </a:lnTo>
                    <a:lnTo>
                      <a:pt x="23" y="5"/>
                    </a:lnTo>
                    <a:lnTo>
                      <a:pt x="2" y="5"/>
                    </a:lnTo>
                    <a:lnTo>
                      <a:pt x="2" y="206"/>
                    </a:lnTo>
                    <a:lnTo>
                      <a:pt x="23" y="206"/>
                    </a:lnTo>
                    <a:lnTo>
                      <a:pt x="23" y="139"/>
                    </a:lnTo>
                    <a:lnTo>
                      <a:pt x="27" y="139"/>
                    </a:lnTo>
                    <a:lnTo>
                      <a:pt x="28" y="140"/>
                    </a:lnTo>
                    <a:lnTo>
                      <a:pt x="87" y="206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1202468" y="1577011"/>
                <a:ext cx="59172" cy="100725"/>
              </a:xfrm>
              <a:custGeom>
                <a:avLst/>
                <a:gdLst/>
                <a:ahLst/>
                <a:cxnLst/>
                <a:rect l="0" t="0" r="0" b="0"/>
                <a:pathLst>
                  <a:path w="117" h="228">
                    <a:moveTo>
                      <a:pt x="116" y="0"/>
                    </a:moveTo>
                    <a:lnTo>
                      <a:pt x="23" y="227"/>
                    </a:lnTo>
                    <a:lnTo>
                      <a:pt x="0" y="227"/>
                    </a:lnTo>
                    <a:lnTo>
                      <a:pt x="93" y="0"/>
                    </a:lnTo>
                    <a:lnTo>
                      <a:pt x="116" y="0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1202468" y="1577011"/>
                <a:ext cx="61822" cy="103049"/>
              </a:xfrm>
              <a:custGeom>
                <a:avLst/>
                <a:gdLst/>
                <a:ahLst/>
                <a:cxnLst/>
                <a:rect l="0" t="0" r="0" b="0"/>
                <a:pathLst>
                  <a:path w="124" h="233">
                    <a:moveTo>
                      <a:pt x="28" y="232"/>
                    </a:moveTo>
                    <a:lnTo>
                      <a:pt x="0" y="232"/>
                    </a:lnTo>
                    <a:lnTo>
                      <a:pt x="1" y="229"/>
                    </a:lnTo>
                    <a:lnTo>
                      <a:pt x="95" y="0"/>
                    </a:lnTo>
                    <a:lnTo>
                      <a:pt x="123" y="0"/>
                    </a:lnTo>
                    <a:lnTo>
                      <a:pt x="122" y="3"/>
                    </a:lnTo>
                    <a:lnTo>
                      <a:pt x="28" y="232"/>
                    </a:lnTo>
                    <a:close/>
                    <a:moveTo>
                      <a:pt x="7" y="227"/>
                    </a:moveTo>
                    <a:lnTo>
                      <a:pt x="24" y="227"/>
                    </a:lnTo>
                    <a:lnTo>
                      <a:pt x="116" y="5"/>
                    </a:lnTo>
                    <a:lnTo>
                      <a:pt x="98" y="5"/>
                    </a:lnTo>
                    <a:lnTo>
                      <a:pt x="7" y="227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>
                <a:off x="1266056" y="1575461"/>
                <a:ext cx="64471" cy="89103"/>
              </a:xfrm>
              <a:custGeom>
                <a:avLst/>
                <a:gdLst/>
                <a:ahLst/>
                <a:cxnLst/>
                <a:rect l="0" t="0" r="0" b="0"/>
                <a:pathLst>
                  <a:path w="127" h="202">
                    <a:moveTo>
                      <a:pt x="42" y="96"/>
                    </a:moveTo>
                    <a:cubicBezTo>
                      <a:pt x="19" y="85"/>
                      <a:pt x="8" y="70"/>
                      <a:pt x="8" y="49"/>
                    </a:cubicBezTo>
                    <a:cubicBezTo>
                      <a:pt x="8" y="35"/>
                      <a:pt x="14" y="23"/>
                      <a:pt x="25" y="14"/>
                    </a:cubicBezTo>
                    <a:cubicBezTo>
                      <a:pt x="37" y="4"/>
                      <a:pt x="50" y="0"/>
                      <a:pt x="66" y="0"/>
                    </a:cubicBezTo>
                    <a:cubicBezTo>
                      <a:pt x="82" y="0"/>
                      <a:pt x="95" y="4"/>
                      <a:pt x="105" y="13"/>
                    </a:cubicBezTo>
                    <a:cubicBezTo>
                      <a:pt x="116" y="21"/>
                      <a:pt x="119" y="32"/>
                      <a:pt x="119" y="45"/>
                    </a:cubicBezTo>
                    <a:cubicBezTo>
                      <a:pt x="119" y="67"/>
                      <a:pt x="107" y="83"/>
                      <a:pt x="83" y="95"/>
                    </a:cubicBezTo>
                    <a:lnTo>
                      <a:pt x="83" y="96"/>
                    </a:lnTo>
                    <a:cubicBezTo>
                      <a:pt x="112" y="107"/>
                      <a:pt x="126" y="124"/>
                      <a:pt x="126" y="148"/>
                    </a:cubicBezTo>
                    <a:cubicBezTo>
                      <a:pt x="126" y="164"/>
                      <a:pt x="120" y="177"/>
                      <a:pt x="108" y="187"/>
                    </a:cubicBezTo>
                    <a:cubicBezTo>
                      <a:pt x="96" y="197"/>
                      <a:pt x="80" y="201"/>
                      <a:pt x="59" y="201"/>
                    </a:cubicBezTo>
                    <a:cubicBezTo>
                      <a:pt x="42" y="201"/>
                      <a:pt x="27" y="197"/>
                      <a:pt x="17" y="187"/>
                    </a:cubicBezTo>
                    <a:cubicBezTo>
                      <a:pt x="6" y="178"/>
                      <a:pt x="1" y="166"/>
                      <a:pt x="1" y="150"/>
                    </a:cubicBezTo>
                    <a:cubicBezTo>
                      <a:pt x="0" y="127"/>
                      <a:pt x="14" y="108"/>
                      <a:pt x="42" y="96"/>
                    </a:cubicBezTo>
                    <a:close/>
                    <a:moveTo>
                      <a:pt x="62" y="108"/>
                    </a:moveTo>
                    <a:cubicBezTo>
                      <a:pt x="38" y="118"/>
                      <a:pt x="25" y="132"/>
                      <a:pt x="25" y="150"/>
                    </a:cubicBezTo>
                    <a:cubicBezTo>
                      <a:pt x="25" y="160"/>
                      <a:pt x="29" y="167"/>
                      <a:pt x="36" y="173"/>
                    </a:cubicBezTo>
                    <a:cubicBezTo>
                      <a:pt x="43" y="179"/>
                      <a:pt x="52" y="183"/>
                      <a:pt x="64" y="183"/>
                    </a:cubicBezTo>
                    <a:cubicBezTo>
                      <a:pt x="75" y="183"/>
                      <a:pt x="84" y="179"/>
                      <a:pt x="91" y="173"/>
                    </a:cubicBezTo>
                    <a:cubicBezTo>
                      <a:pt x="99" y="166"/>
                      <a:pt x="101" y="160"/>
                      <a:pt x="101" y="151"/>
                    </a:cubicBezTo>
                    <a:cubicBezTo>
                      <a:pt x="101" y="132"/>
                      <a:pt x="88" y="118"/>
                      <a:pt x="62" y="108"/>
                    </a:cubicBezTo>
                    <a:close/>
                    <a:moveTo>
                      <a:pt x="94" y="50"/>
                    </a:moveTo>
                    <a:cubicBezTo>
                      <a:pt x="94" y="41"/>
                      <a:pt x="92" y="34"/>
                      <a:pt x="86" y="29"/>
                    </a:cubicBezTo>
                    <a:cubicBezTo>
                      <a:pt x="80" y="25"/>
                      <a:pt x="73" y="22"/>
                      <a:pt x="64" y="22"/>
                    </a:cubicBezTo>
                    <a:cubicBezTo>
                      <a:pt x="55" y="22"/>
                      <a:pt x="48" y="25"/>
                      <a:pt x="41" y="29"/>
                    </a:cubicBezTo>
                    <a:cubicBezTo>
                      <a:pt x="35" y="35"/>
                      <a:pt x="32" y="41"/>
                      <a:pt x="32" y="50"/>
                    </a:cubicBezTo>
                    <a:cubicBezTo>
                      <a:pt x="32" y="66"/>
                      <a:pt x="42" y="79"/>
                      <a:pt x="63" y="87"/>
                    </a:cubicBezTo>
                    <a:cubicBezTo>
                      <a:pt x="84" y="78"/>
                      <a:pt x="94" y="66"/>
                      <a:pt x="94" y="5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1266056" y="1575461"/>
                <a:ext cx="64471" cy="90652"/>
              </a:xfrm>
              <a:custGeom>
                <a:avLst/>
                <a:gdLst/>
                <a:ahLst/>
                <a:cxnLst/>
                <a:rect l="0" t="0" r="0" b="0"/>
                <a:pathLst>
                  <a:path w="129" h="207">
                    <a:moveTo>
                      <a:pt x="60" y="206"/>
                    </a:moveTo>
                    <a:cubicBezTo>
                      <a:pt x="42" y="206"/>
                      <a:pt x="27" y="201"/>
                      <a:pt x="16" y="191"/>
                    </a:cubicBezTo>
                    <a:cubicBezTo>
                      <a:pt x="5" y="181"/>
                      <a:pt x="0" y="168"/>
                      <a:pt x="0" y="153"/>
                    </a:cubicBezTo>
                    <a:cubicBezTo>
                      <a:pt x="0" y="129"/>
                      <a:pt x="13" y="110"/>
                      <a:pt x="39" y="98"/>
                    </a:cubicBezTo>
                    <a:cubicBezTo>
                      <a:pt x="17" y="87"/>
                      <a:pt x="6" y="71"/>
                      <a:pt x="6" y="51"/>
                    </a:cubicBezTo>
                    <a:cubicBezTo>
                      <a:pt x="6" y="36"/>
                      <a:pt x="12" y="24"/>
                      <a:pt x="23" y="14"/>
                    </a:cubicBezTo>
                    <a:cubicBezTo>
                      <a:pt x="34" y="4"/>
                      <a:pt x="49" y="0"/>
                      <a:pt x="66" y="0"/>
                    </a:cubicBezTo>
                    <a:cubicBezTo>
                      <a:pt x="81" y="0"/>
                      <a:pt x="95" y="4"/>
                      <a:pt x="106" y="13"/>
                    </a:cubicBezTo>
                    <a:cubicBezTo>
                      <a:pt x="116" y="22"/>
                      <a:pt x="121" y="33"/>
                      <a:pt x="121" y="47"/>
                    </a:cubicBezTo>
                    <a:cubicBezTo>
                      <a:pt x="121" y="68"/>
                      <a:pt x="110" y="85"/>
                      <a:pt x="88" y="97"/>
                    </a:cubicBezTo>
                    <a:cubicBezTo>
                      <a:pt x="114" y="108"/>
                      <a:pt x="128" y="126"/>
                      <a:pt x="128" y="150"/>
                    </a:cubicBezTo>
                    <a:cubicBezTo>
                      <a:pt x="128" y="167"/>
                      <a:pt x="121" y="181"/>
                      <a:pt x="109" y="190"/>
                    </a:cubicBezTo>
                    <a:cubicBezTo>
                      <a:pt x="98" y="200"/>
                      <a:pt x="81" y="206"/>
                      <a:pt x="60" y="206"/>
                    </a:cubicBezTo>
                    <a:close/>
                    <a:moveTo>
                      <a:pt x="66" y="4"/>
                    </a:moveTo>
                    <a:cubicBezTo>
                      <a:pt x="50" y="4"/>
                      <a:pt x="37" y="8"/>
                      <a:pt x="26" y="17"/>
                    </a:cubicBezTo>
                    <a:cubicBezTo>
                      <a:pt x="16" y="25"/>
                      <a:pt x="11" y="37"/>
                      <a:pt x="11" y="51"/>
                    </a:cubicBezTo>
                    <a:cubicBezTo>
                      <a:pt x="11" y="70"/>
                      <a:pt x="22" y="85"/>
                      <a:pt x="44" y="95"/>
                    </a:cubicBezTo>
                    <a:lnTo>
                      <a:pt x="45" y="96"/>
                    </a:lnTo>
                    <a:lnTo>
                      <a:pt x="45" y="100"/>
                    </a:lnTo>
                    <a:lnTo>
                      <a:pt x="43" y="101"/>
                    </a:lnTo>
                    <a:cubicBezTo>
                      <a:pt x="16" y="112"/>
                      <a:pt x="3" y="129"/>
                      <a:pt x="3" y="153"/>
                    </a:cubicBezTo>
                    <a:cubicBezTo>
                      <a:pt x="3" y="168"/>
                      <a:pt x="8" y="179"/>
                      <a:pt x="19" y="188"/>
                    </a:cubicBezTo>
                    <a:cubicBezTo>
                      <a:pt x="29" y="198"/>
                      <a:pt x="43" y="202"/>
                      <a:pt x="60" y="202"/>
                    </a:cubicBezTo>
                    <a:cubicBezTo>
                      <a:pt x="80" y="202"/>
                      <a:pt x="96" y="198"/>
                      <a:pt x="107" y="188"/>
                    </a:cubicBezTo>
                    <a:cubicBezTo>
                      <a:pt x="119" y="179"/>
                      <a:pt x="124" y="167"/>
                      <a:pt x="124" y="151"/>
                    </a:cubicBezTo>
                    <a:cubicBezTo>
                      <a:pt x="124" y="127"/>
                      <a:pt x="111" y="111"/>
                      <a:pt x="83" y="101"/>
                    </a:cubicBezTo>
                    <a:lnTo>
                      <a:pt x="81" y="100"/>
                    </a:lnTo>
                    <a:lnTo>
                      <a:pt x="81" y="97"/>
                    </a:lnTo>
                    <a:lnTo>
                      <a:pt x="82" y="96"/>
                    </a:lnTo>
                    <a:cubicBezTo>
                      <a:pt x="106" y="85"/>
                      <a:pt x="118" y="69"/>
                      <a:pt x="118" y="49"/>
                    </a:cubicBezTo>
                    <a:cubicBezTo>
                      <a:pt x="118" y="36"/>
                      <a:pt x="113" y="26"/>
                      <a:pt x="104" y="18"/>
                    </a:cubicBezTo>
                    <a:cubicBezTo>
                      <a:pt x="94" y="9"/>
                      <a:pt x="81" y="4"/>
                      <a:pt x="66" y="4"/>
                    </a:cubicBezTo>
                    <a:close/>
                    <a:moveTo>
                      <a:pt x="65" y="186"/>
                    </a:moveTo>
                    <a:cubicBezTo>
                      <a:pt x="53" y="186"/>
                      <a:pt x="44" y="182"/>
                      <a:pt x="36" y="176"/>
                    </a:cubicBezTo>
                    <a:cubicBezTo>
                      <a:pt x="29" y="169"/>
                      <a:pt x="25" y="161"/>
                      <a:pt x="25" y="151"/>
                    </a:cubicBezTo>
                    <a:cubicBezTo>
                      <a:pt x="25" y="133"/>
                      <a:pt x="38" y="118"/>
                      <a:pt x="62" y="108"/>
                    </a:cubicBezTo>
                    <a:lnTo>
                      <a:pt x="63" y="108"/>
                    </a:lnTo>
                    <a:lnTo>
                      <a:pt x="64" y="108"/>
                    </a:lnTo>
                    <a:cubicBezTo>
                      <a:pt x="91" y="118"/>
                      <a:pt x="105" y="133"/>
                      <a:pt x="105" y="152"/>
                    </a:cubicBezTo>
                    <a:cubicBezTo>
                      <a:pt x="105" y="161"/>
                      <a:pt x="101" y="170"/>
                      <a:pt x="93" y="176"/>
                    </a:cubicBezTo>
                    <a:cubicBezTo>
                      <a:pt x="86" y="183"/>
                      <a:pt x="76" y="186"/>
                      <a:pt x="65" y="186"/>
                    </a:cubicBezTo>
                    <a:close/>
                    <a:moveTo>
                      <a:pt x="63" y="112"/>
                    </a:moveTo>
                    <a:cubicBezTo>
                      <a:pt x="40" y="121"/>
                      <a:pt x="29" y="134"/>
                      <a:pt x="29" y="151"/>
                    </a:cubicBezTo>
                    <a:cubicBezTo>
                      <a:pt x="29" y="160"/>
                      <a:pt x="33" y="167"/>
                      <a:pt x="39" y="173"/>
                    </a:cubicBezTo>
                    <a:cubicBezTo>
                      <a:pt x="46" y="178"/>
                      <a:pt x="53" y="181"/>
                      <a:pt x="65" y="181"/>
                    </a:cubicBezTo>
                    <a:cubicBezTo>
                      <a:pt x="75" y="181"/>
                      <a:pt x="83" y="178"/>
                      <a:pt x="90" y="173"/>
                    </a:cubicBezTo>
                    <a:cubicBezTo>
                      <a:pt x="96" y="167"/>
                      <a:pt x="99" y="161"/>
                      <a:pt x="99" y="152"/>
                    </a:cubicBezTo>
                    <a:cubicBezTo>
                      <a:pt x="99" y="134"/>
                      <a:pt x="88" y="121"/>
                      <a:pt x="63" y="112"/>
                    </a:cubicBezTo>
                    <a:close/>
                    <a:moveTo>
                      <a:pt x="65" y="90"/>
                    </a:moveTo>
                    <a:lnTo>
                      <a:pt x="65" y="90"/>
                    </a:lnTo>
                    <a:cubicBezTo>
                      <a:pt x="42" y="81"/>
                      <a:pt x="32" y="68"/>
                      <a:pt x="32" y="50"/>
                    </a:cubicBezTo>
                    <a:cubicBezTo>
                      <a:pt x="32" y="41"/>
                      <a:pt x="36" y="34"/>
                      <a:pt x="42" y="28"/>
                    </a:cubicBezTo>
                    <a:cubicBezTo>
                      <a:pt x="49" y="23"/>
                      <a:pt x="57" y="20"/>
                      <a:pt x="66" y="20"/>
                    </a:cubicBezTo>
                    <a:cubicBezTo>
                      <a:pt x="77" y="20"/>
                      <a:pt x="84" y="23"/>
                      <a:pt x="90" y="28"/>
                    </a:cubicBezTo>
                    <a:cubicBezTo>
                      <a:pt x="95" y="34"/>
                      <a:pt x="99" y="41"/>
                      <a:pt x="99" y="51"/>
                    </a:cubicBezTo>
                    <a:cubicBezTo>
                      <a:pt x="98" y="68"/>
                      <a:pt x="87" y="81"/>
                      <a:pt x="65" y="90"/>
                    </a:cubicBezTo>
                    <a:close/>
                    <a:moveTo>
                      <a:pt x="65" y="25"/>
                    </a:moveTo>
                    <a:cubicBezTo>
                      <a:pt x="56" y="25"/>
                      <a:pt x="50" y="28"/>
                      <a:pt x="44" y="32"/>
                    </a:cubicBezTo>
                    <a:cubicBezTo>
                      <a:pt x="39" y="37"/>
                      <a:pt x="36" y="43"/>
                      <a:pt x="36" y="51"/>
                    </a:cubicBezTo>
                    <a:cubicBezTo>
                      <a:pt x="36" y="66"/>
                      <a:pt x="45" y="77"/>
                      <a:pt x="64" y="85"/>
                    </a:cubicBezTo>
                    <a:cubicBezTo>
                      <a:pt x="83" y="77"/>
                      <a:pt x="93" y="66"/>
                      <a:pt x="93" y="51"/>
                    </a:cubicBezTo>
                    <a:cubicBezTo>
                      <a:pt x="93" y="42"/>
                      <a:pt x="90" y="37"/>
                      <a:pt x="85" y="32"/>
                    </a:cubicBezTo>
                    <a:cubicBezTo>
                      <a:pt x="80" y="27"/>
                      <a:pt x="74" y="25"/>
                      <a:pt x="65" y="2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1348191" y="1577011"/>
                <a:ext cx="70653" cy="85229"/>
              </a:xfrm>
              <a:custGeom>
                <a:avLst/>
                <a:gdLst/>
                <a:ahLst/>
                <a:cxnLst/>
                <a:rect l="0" t="0" r="0" b="0"/>
                <a:pathLst>
                  <a:path w="141" h="195">
                    <a:moveTo>
                      <a:pt x="140" y="194"/>
                    </a:moveTo>
                    <a:lnTo>
                      <a:pt x="105" y="194"/>
                    </a:lnTo>
                    <a:lnTo>
                      <a:pt x="32" y="106"/>
                    </a:lnTo>
                    <a:cubicBezTo>
                      <a:pt x="29" y="103"/>
                      <a:pt x="27" y="101"/>
                      <a:pt x="26" y="99"/>
                    </a:cubicBezTo>
                    <a:lnTo>
                      <a:pt x="25" y="99"/>
                    </a:lnTo>
                    <a:lnTo>
                      <a:pt x="25" y="194"/>
                    </a:lnTo>
                    <a:lnTo>
                      <a:pt x="0" y="194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5" y="92"/>
                    </a:lnTo>
                    <a:lnTo>
                      <a:pt x="26" y="92"/>
                    </a:lnTo>
                    <a:cubicBezTo>
                      <a:pt x="28" y="90"/>
                      <a:pt x="29" y="88"/>
                      <a:pt x="32" y="85"/>
                    </a:cubicBezTo>
                    <a:lnTo>
                      <a:pt x="102" y="0"/>
                    </a:lnTo>
                    <a:lnTo>
                      <a:pt x="133" y="0"/>
                    </a:lnTo>
                    <a:lnTo>
                      <a:pt x="51" y="93"/>
                    </a:lnTo>
                    <a:lnTo>
                      <a:pt x="140" y="194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5" name="任意多边形 134"/>
              <p:cNvSpPr/>
              <p:nvPr/>
            </p:nvSpPr>
            <p:spPr>
              <a:xfrm>
                <a:off x="1345541" y="1577011"/>
                <a:ext cx="75069" cy="87553"/>
              </a:xfrm>
              <a:custGeom>
                <a:avLst/>
                <a:gdLst/>
                <a:ahLst/>
                <a:cxnLst/>
                <a:rect l="0" t="0" r="0" b="0"/>
                <a:pathLst>
                  <a:path w="148" h="200">
                    <a:moveTo>
                      <a:pt x="147" y="199"/>
                    </a:moveTo>
                    <a:lnTo>
                      <a:pt x="106" y="199"/>
                    </a:lnTo>
                    <a:lnTo>
                      <a:pt x="105" y="198"/>
                    </a:lnTo>
                    <a:lnTo>
                      <a:pt x="32" y="110"/>
                    </a:lnTo>
                    <a:cubicBezTo>
                      <a:pt x="31" y="109"/>
                      <a:pt x="31" y="108"/>
                      <a:pt x="30" y="108"/>
                    </a:cubicBezTo>
                    <a:lnTo>
                      <a:pt x="30" y="199"/>
                    </a:lnTo>
                    <a:lnTo>
                      <a:pt x="0" y="199"/>
                    </a:lnTo>
                    <a:lnTo>
                      <a:pt x="0" y="0"/>
                    </a:lnTo>
                    <a:lnTo>
                      <a:pt x="30" y="0"/>
                    </a:lnTo>
                    <a:lnTo>
                      <a:pt x="30" y="88"/>
                    </a:lnTo>
                    <a:cubicBezTo>
                      <a:pt x="31" y="87"/>
                      <a:pt x="31" y="86"/>
                      <a:pt x="32" y="86"/>
                    </a:cubicBezTo>
                    <a:lnTo>
                      <a:pt x="104" y="0"/>
                    </a:lnTo>
                    <a:lnTo>
                      <a:pt x="141" y="0"/>
                    </a:lnTo>
                    <a:lnTo>
                      <a:pt x="57" y="96"/>
                    </a:lnTo>
                    <a:lnTo>
                      <a:pt x="147" y="199"/>
                    </a:lnTo>
                    <a:close/>
                    <a:moveTo>
                      <a:pt x="109" y="195"/>
                    </a:moveTo>
                    <a:lnTo>
                      <a:pt x="137" y="195"/>
                    </a:lnTo>
                    <a:lnTo>
                      <a:pt x="51" y="95"/>
                    </a:lnTo>
                    <a:lnTo>
                      <a:pt x="52" y="93"/>
                    </a:lnTo>
                    <a:lnTo>
                      <a:pt x="131" y="4"/>
                    </a:lnTo>
                    <a:lnTo>
                      <a:pt x="105" y="4"/>
                    </a:lnTo>
                    <a:lnTo>
                      <a:pt x="36" y="88"/>
                    </a:lnTo>
                    <a:cubicBezTo>
                      <a:pt x="34" y="91"/>
                      <a:pt x="32" y="92"/>
                      <a:pt x="31" y="94"/>
                    </a:cubicBezTo>
                    <a:lnTo>
                      <a:pt x="30" y="95"/>
                    </a:lnTo>
                    <a:lnTo>
                      <a:pt x="25" y="95"/>
                    </a:lnTo>
                    <a:lnTo>
                      <a:pt x="25" y="3"/>
                    </a:lnTo>
                    <a:lnTo>
                      <a:pt x="5" y="3"/>
                    </a:lnTo>
                    <a:lnTo>
                      <a:pt x="5" y="193"/>
                    </a:lnTo>
                    <a:lnTo>
                      <a:pt x="25" y="193"/>
                    </a:lnTo>
                    <a:lnTo>
                      <a:pt x="25" y="99"/>
                    </a:lnTo>
                    <a:lnTo>
                      <a:pt x="30" y="99"/>
                    </a:lnTo>
                    <a:lnTo>
                      <a:pt x="31" y="100"/>
                    </a:lnTo>
                    <a:cubicBezTo>
                      <a:pt x="32" y="102"/>
                      <a:pt x="34" y="104"/>
                      <a:pt x="36" y="106"/>
                    </a:cubicBezTo>
                    <a:lnTo>
                      <a:pt x="109" y="195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>
                <a:off x="1115918" y="1862139"/>
                <a:ext cx="57406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16" h="186">
                    <a:moveTo>
                      <a:pt x="0" y="185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24" y="163"/>
                    </a:lnTo>
                    <a:lnTo>
                      <a:pt x="115" y="163"/>
                    </a:lnTo>
                    <a:lnTo>
                      <a:pt x="115" y="185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>
                <a:off x="1115918" y="1862139"/>
                <a:ext cx="57406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16" h="186">
                    <a:moveTo>
                      <a:pt x="0" y="185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24" y="163"/>
                    </a:lnTo>
                    <a:lnTo>
                      <a:pt x="115" y="163"/>
                    </a:lnTo>
                    <a:lnTo>
                      <a:pt x="115" y="185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720" cap="flat" cmpd="sng">
                <a:solidFill>
                  <a:srgbClr val="595757">
                    <a:alpha val="10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>
                <a:off x="1189221" y="1862139"/>
                <a:ext cx="13247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25" h="186">
                    <a:moveTo>
                      <a:pt x="0" y="185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24" y="185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9" name="任意多边形 138"/>
              <p:cNvSpPr/>
              <p:nvPr/>
            </p:nvSpPr>
            <p:spPr>
              <a:xfrm>
                <a:off x="1189221" y="1862139"/>
                <a:ext cx="13247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25" h="186">
                    <a:moveTo>
                      <a:pt x="0" y="185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24" y="185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720" cap="flat" cmpd="sng">
                <a:solidFill>
                  <a:srgbClr val="595757">
                    <a:alpha val="10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40" name="任意多边形 139"/>
              <p:cNvSpPr/>
              <p:nvPr/>
            </p:nvSpPr>
            <p:spPr>
              <a:xfrm>
                <a:off x="1213066" y="1862139"/>
                <a:ext cx="86550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71" h="186">
                    <a:moveTo>
                      <a:pt x="72" y="185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75" y="134"/>
                    </a:lnTo>
                    <a:cubicBezTo>
                      <a:pt x="78" y="145"/>
                      <a:pt x="82" y="155"/>
                      <a:pt x="84" y="164"/>
                    </a:cubicBezTo>
                    <a:cubicBezTo>
                      <a:pt x="87" y="154"/>
                      <a:pt x="91" y="144"/>
                      <a:pt x="94" y="134"/>
                    </a:cubicBezTo>
                    <a:lnTo>
                      <a:pt x="144" y="0"/>
                    </a:lnTo>
                    <a:lnTo>
                      <a:pt x="170" y="0"/>
                    </a:lnTo>
                    <a:lnTo>
                      <a:pt x="97" y="185"/>
                    </a:lnTo>
                    <a:lnTo>
                      <a:pt x="72" y="185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41" name="任意多边形 140"/>
              <p:cNvSpPr/>
              <p:nvPr/>
            </p:nvSpPr>
            <p:spPr>
              <a:xfrm>
                <a:off x="1213066" y="1862139"/>
                <a:ext cx="86550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71" h="186">
                    <a:moveTo>
                      <a:pt x="72" y="185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75" y="134"/>
                    </a:lnTo>
                    <a:cubicBezTo>
                      <a:pt x="78" y="145"/>
                      <a:pt x="82" y="155"/>
                      <a:pt x="84" y="164"/>
                    </a:cubicBezTo>
                    <a:cubicBezTo>
                      <a:pt x="87" y="154"/>
                      <a:pt x="91" y="144"/>
                      <a:pt x="94" y="134"/>
                    </a:cubicBezTo>
                    <a:lnTo>
                      <a:pt x="144" y="0"/>
                    </a:lnTo>
                    <a:lnTo>
                      <a:pt x="170" y="0"/>
                    </a:lnTo>
                    <a:lnTo>
                      <a:pt x="97" y="185"/>
                    </a:lnTo>
                    <a:lnTo>
                      <a:pt x="72" y="185"/>
                    </a:lnTo>
                  </a:path>
                </a:pathLst>
              </a:custGeom>
              <a:solidFill>
                <a:srgbClr val="00B0F0"/>
              </a:solidFill>
              <a:ln w="720" cap="flat" cmpd="sng">
                <a:solidFill>
                  <a:srgbClr val="595757">
                    <a:alpha val="10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42" name="任意多边形 141"/>
              <p:cNvSpPr/>
              <p:nvPr/>
            </p:nvSpPr>
            <p:spPr>
              <a:xfrm>
                <a:off x="1310215" y="1862139"/>
                <a:ext cx="68887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38" h="185">
                    <a:moveTo>
                      <a:pt x="0" y="0"/>
                    </a:moveTo>
                    <a:lnTo>
                      <a:pt x="133" y="0"/>
                    </a:lnTo>
                    <a:lnTo>
                      <a:pt x="133" y="22"/>
                    </a:lnTo>
                    <a:lnTo>
                      <a:pt x="24" y="22"/>
                    </a:lnTo>
                    <a:lnTo>
                      <a:pt x="24" y="79"/>
                    </a:lnTo>
                    <a:lnTo>
                      <a:pt x="126" y="79"/>
                    </a:lnTo>
                    <a:lnTo>
                      <a:pt x="126" y="100"/>
                    </a:lnTo>
                    <a:lnTo>
                      <a:pt x="24" y="100"/>
                    </a:lnTo>
                    <a:lnTo>
                      <a:pt x="24" y="162"/>
                    </a:lnTo>
                    <a:lnTo>
                      <a:pt x="137" y="162"/>
                    </a:lnTo>
                    <a:lnTo>
                      <a:pt x="137" y="184"/>
                    </a:lnTo>
                    <a:lnTo>
                      <a:pt x="0" y="18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43" name="任意多边形 142"/>
              <p:cNvSpPr/>
              <p:nvPr/>
            </p:nvSpPr>
            <p:spPr>
              <a:xfrm>
                <a:off x="1310215" y="1862139"/>
                <a:ext cx="68887" cy="81355"/>
              </a:xfrm>
              <a:custGeom>
                <a:avLst/>
                <a:gdLst/>
                <a:ahLst/>
                <a:cxnLst/>
                <a:rect l="0" t="0" r="0" b="0"/>
                <a:pathLst>
                  <a:path w="138" h="186">
                    <a:moveTo>
                      <a:pt x="0" y="185"/>
                    </a:moveTo>
                    <a:lnTo>
                      <a:pt x="0" y="0"/>
                    </a:lnTo>
                    <a:lnTo>
                      <a:pt x="133" y="0"/>
                    </a:lnTo>
                    <a:lnTo>
                      <a:pt x="133" y="22"/>
                    </a:lnTo>
                    <a:lnTo>
                      <a:pt x="24" y="22"/>
                    </a:lnTo>
                    <a:lnTo>
                      <a:pt x="24" y="79"/>
                    </a:lnTo>
                    <a:lnTo>
                      <a:pt x="126" y="79"/>
                    </a:lnTo>
                    <a:lnTo>
                      <a:pt x="126" y="100"/>
                    </a:lnTo>
                    <a:lnTo>
                      <a:pt x="24" y="100"/>
                    </a:lnTo>
                    <a:lnTo>
                      <a:pt x="24" y="162"/>
                    </a:lnTo>
                    <a:lnTo>
                      <a:pt x="137" y="162"/>
                    </a:lnTo>
                    <a:lnTo>
                      <a:pt x="137" y="184"/>
                    </a:lnTo>
                    <a:lnTo>
                      <a:pt x="0" y="184"/>
                    </a:lnTo>
                    <a:lnTo>
                      <a:pt x="0" y="185"/>
                    </a:lnTo>
                  </a:path>
                </a:pathLst>
              </a:custGeom>
              <a:solidFill>
                <a:srgbClr val="00B0F0"/>
              </a:solidFill>
              <a:ln w="720" cap="flat" cmpd="sng">
                <a:solidFill>
                  <a:srgbClr val="595757">
                    <a:alpha val="10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088536" y="1416235"/>
            <a:ext cx="902283" cy="996139"/>
            <a:chOff x="8770670" y="1530975"/>
            <a:chExt cx="902635" cy="996528"/>
          </a:xfrm>
          <a:solidFill>
            <a:srgbClr val="7030A0"/>
          </a:solidFill>
        </p:grpSpPr>
        <p:sp>
          <p:nvSpPr>
            <p:cNvPr id="145" name="任意多边形 144"/>
            <p:cNvSpPr/>
            <p:nvPr/>
          </p:nvSpPr>
          <p:spPr>
            <a:xfrm>
              <a:off x="8770670" y="1530975"/>
              <a:ext cx="902635" cy="996528"/>
            </a:xfrm>
            <a:custGeom>
              <a:avLst/>
              <a:gdLst/>
              <a:ahLst/>
              <a:cxnLst/>
              <a:rect l="0" t="0" r="0" b="0"/>
              <a:pathLst>
                <a:path w="1885" h="2166">
                  <a:moveTo>
                    <a:pt x="1841" y="245"/>
                  </a:moveTo>
                  <a:lnTo>
                    <a:pt x="1560" y="245"/>
                  </a:lnTo>
                  <a:cubicBezTo>
                    <a:pt x="1543" y="245"/>
                    <a:pt x="1528" y="255"/>
                    <a:pt x="1521" y="270"/>
                  </a:cubicBezTo>
                  <a:lnTo>
                    <a:pt x="1496" y="325"/>
                  </a:lnTo>
                  <a:cubicBezTo>
                    <a:pt x="1339" y="129"/>
                    <a:pt x="1073" y="0"/>
                    <a:pt x="823" y="0"/>
                  </a:cubicBezTo>
                  <a:cubicBezTo>
                    <a:pt x="370" y="0"/>
                    <a:pt x="1" y="367"/>
                    <a:pt x="1" y="821"/>
                  </a:cubicBezTo>
                  <a:cubicBezTo>
                    <a:pt x="0" y="1064"/>
                    <a:pt x="108" y="1294"/>
                    <a:pt x="294" y="1450"/>
                  </a:cubicBezTo>
                  <a:lnTo>
                    <a:pt x="301" y="1456"/>
                  </a:lnTo>
                  <a:lnTo>
                    <a:pt x="301" y="1968"/>
                  </a:lnTo>
                  <a:lnTo>
                    <a:pt x="550" y="2023"/>
                  </a:lnTo>
                  <a:cubicBezTo>
                    <a:pt x="558" y="1999"/>
                    <a:pt x="567" y="1975"/>
                    <a:pt x="576" y="1952"/>
                  </a:cubicBezTo>
                  <a:lnTo>
                    <a:pt x="377" y="1908"/>
                  </a:lnTo>
                  <a:lnTo>
                    <a:pt x="377" y="1420"/>
                  </a:lnTo>
                  <a:lnTo>
                    <a:pt x="362" y="1409"/>
                  </a:lnTo>
                  <a:cubicBezTo>
                    <a:pt x="229" y="1304"/>
                    <a:pt x="134" y="1157"/>
                    <a:pt x="95" y="992"/>
                  </a:cubicBezTo>
                  <a:lnTo>
                    <a:pt x="90" y="970"/>
                  </a:lnTo>
                  <a:lnTo>
                    <a:pt x="944" y="970"/>
                  </a:lnTo>
                  <a:cubicBezTo>
                    <a:pt x="946" y="973"/>
                    <a:pt x="947" y="977"/>
                    <a:pt x="949" y="981"/>
                  </a:cubicBezTo>
                  <a:cubicBezTo>
                    <a:pt x="1009" y="1121"/>
                    <a:pt x="1141" y="1219"/>
                    <a:pt x="1292" y="1234"/>
                  </a:cubicBezTo>
                  <a:lnTo>
                    <a:pt x="1295" y="1235"/>
                  </a:lnTo>
                  <a:cubicBezTo>
                    <a:pt x="1299" y="1236"/>
                    <a:pt x="1302" y="1237"/>
                    <a:pt x="1306" y="1237"/>
                  </a:cubicBezTo>
                  <a:lnTo>
                    <a:pt x="1471" y="1237"/>
                  </a:lnTo>
                  <a:lnTo>
                    <a:pt x="1517" y="1390"/>
                  </a:lnTo>
                  <a:cubicBezTo>
                    <a:pt x="1519" y="1397"/>
                    <a:pt x="1522" y="1404"/>
                    <a:pt x="1526" y="1409"/>
                  </a:cubicBezTo>
                  <a:lnTo>
                    <a:pt x="1529" y="1413"/>
                  </a:lnTo>
                  <a:lnTo>
                    <a:pt x="1529" y="1421"/>
                  </a:lnTo>
                  <a:lnTo>
                    <a:pt x="1529" y="1606"/>
                  </a:lnTo>
                  <a:cubicBezTo>
                    <a:pt x="1529" y="1660"/>
                    <a:pt x="1486" y="1703"/>
                    <a:pt x="1432" y="1703"/>
                  </a:cubicBezTo>
                  <a:lnTo>
                    <a:pt x="1119" y="1703"/>
                  </a:lnTo>
                  <a:lnTo>
                    <a:pt x="1119" y="2072"/>
                  </a:lnTo>
                  <a:lnTo>
                    <a:pt x="933" y="2031"/>
                  </a:lnTo>
                  <a:cubicBezTo>
                    <a:pt x="927" y="2055"/>
                    <a:pt x="920" y="2079"/>
                    <a:pt x="915" y="2104"/>
                  </a:cubicBezTo>
                  <a:lnTo>
                    <a:pt x="1195" y="2165"/>
                  </a:lnTo>
                  <a:lnTo>
                    <a:pt x="1195" y="1779"/>
                  </a:lnTo>
                  <a:lnTo>
                    <a:pt x="1431" y="1779"/>
                  </a:lnTo>
                  <a:cubicBezTo>
                    <a:pt x="1527" y="1779"/>
                    <a:pt x="1605" y="1701"/>
                    <a:pt x="1605" y="1605"/>
                  </a:cubicBezTo>
                  <a:lnTo>
                    <a:pt x="1605" y="1423"/>
                  </a:lnTo>
                  <a:lnTo>
                    <a:pt x="1838" y="1423"/>
                  </a:lnTo>
                  <a:cubicBezTo>
                    <a:pt x="1849" y="1423"/>
                    <a:pt x="1860" y="1419"/>
                    <a:pt x="1869" y="1411"/>
                  </a:cubicBezTo>
                  <a:cubicBezTo>
                    <a:pt x="1877" y="1403"/>
                    <a:pt x="1881" y="1393"/>
                    <a:pt x="1881" y="1381"/>
                  </a:cubicBezTo>
                  <a:lnTo>
                    <a:pt x="1881" y="289"/>
                  </a:lnTo>
                  <a:cubicBezTo>
                    <a:pt x="1884" y="265"/>
                    <a:pt x="1864" y="245"/>
                    <a:pt x="1841" y="245"/>
                  </a:cubicBezTo>
                  <a:close/>
                  <a:moveTo>
                    <a:pt x="80" y="864"/>
                  </a:moveTo>
                  <a:cubicBezTo>
                    <a:pt x="79" y="850"/>
                    <a:pt x="78" y="835"/>
                    <a:pt x="78" y="820"/>
                  </a:cubicBezTo>
                  <a:lnTo>
                    <a:pt x="78" y="813"/>
                  </a:lnTo>
                  <a:cubicBezTo>
                    <a:pt x="78" y="796"/>
                    <a:pt x="80" y="779"/>
                    <a:pt x="81" y="762"/>
                  </a:cubicBezTo>
                  <a:lnTo>
                    <a:pt x="81" y="746"/>
                  </a:lnTo>
                  <a:lnTo>
                    <a:pt x="98" y="745"/>
                  </a:lnTo>
                  <a:lnTo>
                    <a:pt x="922" y="745"/>
                  </a:lnTo>
                  <a:lnTo>
                    <a:pt x="919" y="765"/>
                  </a:lnTo>
                  <a:cubicBezTo>
                    <a:pt x="916" y="795"/>
                    <a:pt x="916" y="826"/>
                    <a:pt x="918" y="855"/>
                  </a:cubicBezTo>
                  <a:lnTo>
                    <a:pt x="920" y="873"/>
                  </a:lnTo>
                  <a:cubicBezTo>
                    <a:pt x="921" y="878"/>
                    <a:pt x="921" y="882"/>
                    <a:pt x="922" y="887"/>
                  </a:cubicBezTo>
                  <a:cubicBezTo>
                    <a:pt x="922" y="889"/>
                    <a:pt x="923" y="891"/>
                    <a:pt x="923" y="892"/>
                  </a:cubicBezTo>
                  <a:lnTo>
                    <a:pt x="81" y="892"/>
                  </a:lnTo>
                  <a:lnTo>
                    <a:pt x="80" y="864"/>
                  </a:lnTo>
                  <a:close/>
                  <a:moveTo>
                    <a:pt x="948" y="658"/>
                  </a:moveTo>
                  <a:lnTo>
                    <a:pt x="943" y="669"/>
                  </a:lnTo>
                  <a:lnTo>
                    <a:pt x="93" y="669"/>
                  </a:lnTo>
                  <a:lnTo>
                    <a:pt x="98" y="647"/>
                  </a:lnTo>
                  <a:cubicBezTo>
                    <a:pt x="179" y="311"/>
                    <a:pt x="478" y="75"/>
                    <a:pt x="823" y="75"/>
                  </a:cubicBezTo>
                  <a:cubicBezTo>
                    <a:pt x="1053" y="75"/>
                    <a:pt x="1318" y="217"/>
                    <a:pt x="1460" y="399"/>
                  </a:cubicBezTo>
                  <a:lnTo>
                    <a:pt x="1306" y="399"/>
                  </a:lnTo>
                  <a:cubicBezTo>
                    <a:pt x="1302" y="399"/>
                    <a:pt x="1299" y="400"/>
                    <a:pt x="1295" y="401"/>
                  </a:cubicBezTo>
                  <a:lnTo>
                    <a:pt x="1292" y="402"/>
                  </a:lnTo>
                  <a:cubicBezTo>
                    <a:pt x="1140" y="415"/>
                    <a:pt x="1008" y="514"/>
                    <a:pt x="948" y="658"/>
                  </a:cubicBezTo>
                  <a:close/>
                  <a:moveTo>
                    <a:pt x="1798" y="1337"/>
                  </a:moveTo>
                  <a:lnTo>
                    <a:pt x="1593" y="1337"/>
                  </a:lnTo>
                  <a:lnTo>
                    <a:pt x="1545" y="1179"/>
                  </a:lnTo>
                  <a:cubicBezTo>
                    <a:pt x="1540" y="1160"/>
                    <a:pt x="1523" y="1148"/>
                    <a:pt x="1504" y="1148"/>
                  </a:cubicBezTo>
                  <a:lnTo>
                    <a:pt x="1315" y="1148"/>
                  </a:lnTo>
                  <a:cubicBezTo>
                    <a:pt x="1314" y="1148"/>
                    <a:pt x="1313" y="1148"/>
                    <a:pt x="1311" y="1147"/>
                  </a:cubicBezTo>
                  <a:cubicBezTo>
                    <a:pt x="1139" y="1135"/>
                    <a:pt x="1003" y="989"/>
                    <a:pt x="1003" y="816"/>
                  </a:cubicBezTo>
                  <a:cubicBezTo>
                    <a:pt x="1003" y="643"/>
                    <a:pt x="1138" y="497"/>
                    <a:pt x="1311" y="485"/>
                  </a:cubicBezTo>
                  <a:cubicBezTo>
                    <a:pt x="1312" y="485"/>
                    <a:pt x="1314" y="485"/>
                    <a:pt x="1315" y="484"/>
                  </a:cubicBezTo>
                  <a:lnTo>
                    <a:pt x="1318" y="484"/>
                  </a:lnTo>
                  <a:lnTo>
                    <a:pt x="1489" y="484"/>
                  </a:lnTo>
                  <a:cubicBezTo>
                    <a:pt x="1506" y="484"/>
                    <a:pt x="1521" y="474"/>
                    <a:pt x="1528" y="459"/>
                  </a:cubicBezTo>
                  <a:lnTo>
                    <a:pt x="1588" y="331"/>
                  </a:lnTo>
                  <a:lnTo>
                    <a:pt x="1798" y="331"/>
                  </a:lnTo>
                  <a:lnTo>
                    <a:pt x="1798" y="133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8986389" y="2397557"/>
              <a:ext cx="93055" cy="89338"/>
            </a:xfrm>
            <a:custGeom>
              <a:avLst/>
              <a:gdLst/>
              <a:ahLst/>
              <a:cxnLst/>
              <a:rect l="0" t="0" r="0" b="0"/>
              <a:pathLst>
                <a:path w="193" h="194">
                  <a:moveTo>
                    <a:pt x="116" y="4"/>
                  </a:moveTo>
                  <a:cubicBezTo>
                    <a:pt x="133" y="7"/>
                    <a:pt x="147" y="14"/>
                    <a:pt x="160" y="26"/>
                  </a:cubicBezTo>
                  <a:cubicBezTo>
                    <a:pt x="173" y="38"/>
                    <a:pt x="180" y="51"/>
                    <a:pt x="186" y="67"/>
                  </a:cubicBezTo>
                  <a:cubicBezTo>
                    <a:pt x="191" y="84"/>
                    <a:pt x="192" y="99"/>
                    <a:pt x="189" y="116"/>
                  </a:cubicBezTo>
                  <a:cubicBezTo>
                    <a:pt x="185" y="133"/>
                    <a:pt x="177" y="147"/>
                    <a:pt x="166" y="160"/>
                  </a:cubicBezTo>
                  <a:cubicBezTo>
                    <a:pt x="154" y="173"/>
                    <a:pt x="142" y="181"/>
                    <a:pt x="125" y="187"/>
                  </a:cubicBezTo>
                  <a:cubicBezTo>
                    <a:pt x="108" y="192"/>
                    <a:pt x="93" y="193"/>
                    <a:pt x="76" y="189"/>
                  </a:cubicBezTo>
                  <a:cubicBezTo>
                    <a:pt x="59" y="185"/>
                    <a:pt x="45" y="179"/>
                    <a:pt x="32" y="167"/>
                  </a:cubicBezTo>
                  <a:cubicBezTo>
                    <a:pt x="19" y="156"/>
                    <a:pt x="11" y="142"/>
                    <a:pt x="6" y="125"/>
                  </a:cubicBezTo>
                  <a:cubicBezTo>
                    <a:pt x="0" y="109"/>
                    <a:pt x="0" y="93"/>
                    <a:pt x="3" y="76"/>
                  </a:cubicBezTo>
                  <a:cubicBezTo>
                    <a:pt x="7" y="59"/>
                    <a:pt x="14" y="46"/>
                    <a:pt x="26" y="33"/>
                  </a:cubicBezTo>
                  <a:cubicBezTo>
                    <a:pt x="37" y="20"/>
                    <a:pt x="50" y="11"/>
                    <a:pt x="67" y="6"/>
                  </a:cubicBezTo>
                  <a:cubicBezTo>
                    <a:pt x="84" y="1"/>
                    <a:pt x="99" y="0"/>
                    <a:pt x="116" y="4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9169961" y="2436541"/>
              <a:ext cx="93055" cy="89338"/>
            </a:xfrm>
            <a:custGeom>
              <a:avLst/>
              <a:gdLst/>
              <a:ahLst/>
              <a:cxnLst/>
              <a:rect l="0" t="0" r="0" b="0"/>
              <a:pathLst>
                <a:path w="193" h="194">
                  <a:moveTo>
                    <a:pt x="116" y="4"/>
                  </a:moveTo>
                  <a:cubicBezTo>
                    <a:pt x="133" y="8"/>
                    <a:pt x="147" y="15"/>
                    <a:pt x="160" y="26"/>
                  </a:cubicBezTo>
                  <a:cubicBezTo>
                    <a:pt x="173" y="38"/>
                    <a:pt x="180" y="52"/>
                    <a:pt x="186" y="68"/>
                  </a:cubicBezTo>
                  <a:cubicBezTo>
                    <a:pt x="191" y="85"/>
                    <a:pt x="192" y="100"/>
                    <a:pt x="189" y="117"/>
                  </a:cubicBezTo>
                  <a:cubicBezTo>
                    <a:pt x="185" y="134"/>
                    <a:pt x="178" y="148"/>
                    <a:pt x="166" y="160"/>
                  </a:cubicBezTo>
                  <a:cubicBezTo>
                    <a:pt x="154" y="173"/>
                    <a:pt x="142" y="182"/>
                    <a:pt x="125" y="187"/>
                  </a:cubicBezTo>
                  <a:cubicBezTo>
                    <a:pt x="108" y="192"/>
                    <a:pt x="93" y="193"/>
                    <a:pt x="76" y="189"/>
                  </a:cubicBezTo>
                  <a:cubicBezTo>
                    <a:pt x="59" y="186"/>
                    <a:pt x="45" y="179"/>
                    <a:pt x="32" y="167"/>
                  </a:cubicBezTo>
                  <a:cubicBezTo>
                    <a:pt x="19" y="155"/>
                    <a:pt x="11" y="142"/>
                    <a:pt x="6" y="126"/>
                  </a:cubicBezTo>
                  <a:cubicBezTo>
                    <a:pt x="0" y="109"/>
                    <a:pt x="0" y="94"/>
                    <a:pt x="3" y="77"/>
                  </a:cubicBezTo>
                  <a:cubicBezTo>
                    <a:pt x="7" y="60"/>
                    <a:pt x="14" y="46"/>
                    <a:pt x="26" y="33"/>
                  </a:cubicBezTo>
                  <a:cubicBezTo>
                    <a:pt x="37" y="20"/>
                    <a:pt x="50" y="12"/>
                    <a:pt x="67" y="6"/>
                  </a:cubicBezTo>
                  <a:cubicBezTo>
                    <a:pt x="84" y="1"/>
                    <a:pt x="99" y="0"/>
                    <a:pt x="116" y="4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9368761" y="1853405"/>
              <a:ext cx="80366" cy="125886"/>
            </a:xfrm>
            <a:custGeom>
              <a:avLst/>
              <a:gdLst/>
              <a:ahLst/>
              <a:cxnLst/>
              <a:rect l="0" t="0" r="0" b="0"/>
              <a:pathLst>
                <a:path w="169" h="274">
                  <a:moveTo>
                    <a:pt x="168" y="183"/>
                  </a:moveTo>
                  <a:cubicBezTo>
                    <a:pt x="168" y="197"/>
                    <a:pt x="165" y="210"/>
                    <a:pt x="160" y="221"/>
                  </a:cubicBezTo>
                  <a:cubicBezTo>
                    <a:pt x="156" y="233"/>
                    <a:pt x="149" y="242"/>
                    <a:pt x="140" y="249"/>
                  </a:cubicBezTo>
                  <a:cubicBezTo>
                    <a:pt x="132" y="257"/>
                    <a:pt x="120" y="263"/>
                    <a:pt x="108" y="267"/>
                  </a:cubicBezTo>
                  <a:cubicBezTo>
                    <a:pt x="96" y="271"/>
                    <a:pt x="83" y="273"/>
                    <a:pt x="68" y="273"/>
                  </a:cubicBezTo>
                  <a:cubicBezTo>
                    <a:pt x="60" y="273"/>
                    <a:pt x="53" y="272"/>
                    <a:pt x="45" y="271"/>
                  </a:cubicBezTo>
                  <a:cubicBezTo>
                    <a:pt x="38" y="270"/>
                    <a:pt x="31" y="268"/>
                    <a:pt x="26" y="266"/>
                  </a:cubicBezTo>
                  <a:cubicBezTo>
                    <a:pt x="20" y="264"/>
                    <a:pt x="15" y="262"/>
                    <a:pt x="12" y="261"/>
                  </a:cubicBezTo>
                  <a:cubicBezTo>
                    <a:pt x="8" y="260"/>
                    <a:pt x="6" y="259"/>
                    <a:pt x="4" y="258"/>
                  </a:cubicBezTo>
                  <a:cubicBezTo>
                    <a:pt x="3" y="257"/>
                    <a:pt x="2" y="256"/>
                    <a:pt x="2" y="255"/>
                  </a:cubicBezTo>
                  <a:cubicBezTo>
                    <a:pt x="2" y="254"/>
                    <a:pt x="1" y="253"/>
                    <a:pt x="1" y="252"/>
                  </a:cubicBezTo>
                  <a:cubicBezTo>
                    <a:pt x="1" y="251"/>
                    <a:pt x="0" y="249"/>
                    <a:pt x="0" y="247"/>
                  </a:cubicBezTo>
                  <a:cubicBezTo>
                    <a:pt x="0" y="246"/>
                    <a:pt x="0" y="244"/>
                    <a:pt x="0" y="241"/>
                  </a:cubicBezTo>
                  <a:cubicBezTo>
                    <a:pt x="0" y="238"/>
                    <a:pt x="0" y="236"/>
                    <a:pt x="0" y="234"/>
                  </a:cubicBezTo>
                  <a:cubicBezTo>
                    <a:pt x="0" y="233"/>
                    <a:pt x="1" y="231"/>
                    <a:pt x="1" y="230"/>
                  </a:cubicBezTo>
                  <a:cubicBezTo>
                    <a:pt x="2" y="229"/>
                    <a:pt x="2" y="228"/>
                    <a:pt x="3" y="227"/>
                  </a:cubicBezTo>
                  <a:cubicBezTo>
                    <a:pt x="4" y="226"/>
                    <a:pt x="5" y="226"/>
                    <a:pt x="6" y="226"/>
                  </a:cubicBezTo>
                  <a:cubicBezTo>
                    <a:pt x="7" y="226"/>
                    <a:pt x="10" y="227"/>
                    <a:pt x="13" y="229"/>
                  </a:cubicBezTo>
                  <a:cubicBezTo>
                    <a:pt x="15" y="231"/>
                    <a:pt x="19" y="233"/>
                    <a:pt x="24" y="234"/>
                  </a:cubicBezTo>
                  <a:cubicBezTo>
                    <a:pt x="28" y="236"/>
                    <a:pt x="35" y="238"/>
                    <a:pt x="41" y="240"/>
                  </a:cubicBezTo>
                  <a:cubicBezTo>
                    <a:pt x="49" y="242"/>
                    <a:pt x="56" y="243"/>
                    <a:pt x="66" y="243"/>
                  </a:cubicBezTo>
                  <a:cubicBezTo>
                    <a:pt x="75" y="243"/>
                    <a:pt x="84" y="242"/>
                    <a:pt x="92" y="239"/>
                  </a:cubicBezTo>
                  <a:cubicBezTo>
                    <a:pt x="99" y="237"/>
                    <a:pt x="105" y="234"/>
                    <a:pt x="111" y="229"/>
                  </a:cubicBezTo>
                  <a:cubicBezTo>
                    <a:pt x="116" y="224"/>
                    <a:pt x="121" y="219"/>
                    <a:pt x="124" y="211"/>
                  </a:cubicBezTo>
                  <a:cubicBezTo>
                    <a:pt x="127" y="204"/>
                    <a:pt x="129" y="195"/>
                    <a:pt x="129" y="185"/>
                  </a:cubicBezTo>
                  <a:cubicBezTo>
                    <a:pt x="129" y="177"/>
                    <a:pt x="128" y="170"/>
                    <a:pt x="125" y="163"/>
                  </a:cubicBezTo>
                  <a:cubicBezTo>
                    <a:pt x="122" y="157"/>
                    <a:pt x="119" y="151"/>
                    <a:pt x="113" y="146"/>
                  </a:cubicBezTo>
                  <a:cubicBezTo>
                    <a:pt x="107" y="141"/>
                    <a:pt x="101" y="139"/>
                    <a:pt x="92" y="137"/>
                  </a:cubicBezTo>
                  <a:cubicBezTo>
                    <a:pt x="83" y="135"/>
                    <a:pt x="73" y="134"/>
                    <a:pt x="61" y="134"/>
                  </a:cubicBezTo>
                  <a:cubicBezTo>
                    <a:pt x="53" y="134"/>
                    <a:pt x="45" y="134"/>
                    <a:pt x="40" y="135"/>
                  </a:cubicBezTo>
                  <a:cubicBezTo>
                    <a:pt x="34" y="136"/>
                    <a:pt x="28" y="136"/>
                    <a:pt x="23" y="136"/>
                  </a:cubicBezTo>
                  <a:cubicBezTo>
                    <a:pt x="19" y="136"/>
                    <a:pt x="16" y="135"/>
                    <a:pt x="14" y="133"/>
                  </a:cubicBezTo>
                  <a:cubicBezTo>
                    <a:pt x="13" y="131"/>
                    <a:pt x="12" y="128"/>
                    <a:pt x="12" y="123"/>
                  </a:cubicBezTo>
                  <a:lnTo>
                    <a:pt x="12" y="14"/>
                  </a:lnTo>
                  <a:cubicBezTo>
                    <a:pt x="12" y="9"/>
                    <a:pt x="13" y="6"/>
                    <a:pt x="14" y="4"/>
                  </a:cubicBezTo>
                  <a:cubicBezTo>
                    <a:pt x="16" y="2"/>
                    <a:pt x="20" y="0"/>
                    <a:pt x="24" y="0"/>
                  </a:cubicBezTo>
                  <a:lnTo>
                    <a:pt x="141" y="0"/>
                  </a:lnTo>
                  <a:cubicBezTo>
                    <a:pt x="142" y="0"/>
                    <a:pt x="143" y="0"/>
                    <a:pt x="144" y="1"/>
                  </a:cubicBezTo>
                  <a:cubicBezTo>
                    <a:pt x="145" y="2"/>
                    <a:pt x="146" y="3"/>
                    <a:pt x="146" y="4"/>
                  </a:cubicBezTo>
                  <a:cubicBezTo>
                    <a:pt x="147" y="5"/>
                    <a:pt x="147" y="7"/>
                    <a:pt x="148" y="9"/>
                  </a:cubicBezTo>
                  <a:cubicBezTo>
                    <a:pt x="148" y="10"/>
                    <a:pt x="149" y="13"/>
                    <a:pt x="149" y="15"/>
                  </a:cubicBezTo>
                  <a:cubicBezTo>
                    <a:pt x="149" y="20"/>
                    <a:pt x="148" y="23"/>
                    <a:pt x="147" y="26"/>
                  </a:cubicBezTo>
                  <a:cubicBezTo>
                    <a:pt x="146" y="29"/>
                    <a:pt x="145" y="30"/>
                    <a:pt x="142" y="30"/>
                  </a:cubicBezTo>
                  <a:lnTo>
                    <a:pt x="47" y="30"/>
                  </a:lnTo>
                  <a:lnTo>
                    <a:pt x="47" y="105"/>
                  </a:lnTo>
                  <a:cubicBezTo>
                    <a:pt x="52" y="104"/>
                    <a:pt x="56" y="104"/>
                    <a:pt x="61" y="104"/>
                  </a:cubicBezTo>
                  <a:cubicBezTo>
                    <a:pt x="66" y="104"/>
                    <a:pt x="71" y="104"/>
                    <a:pt x="78" y="104"/>
                  </a:cubicBezTo>
                  <a:cubicBezTo>
                    <a:pt x="93" y="104"/>
                    <a:pt x="105" y="106"/>
                    <a:pt x="116" y="110"/>
                  </a:cubicBezTo>
                  <a:cubicBezTo>
                    <a:pt x="127" y="114"/>
                    <a:pt x="136" y="118"/>
                    <a:pt x="143" y="126"/>
                  </a:cubicBezTo>
                  <a:cubicBezTo>
                    <a:pt x="150" y="132"/>
                    <a:pt x="156" y="141"/>
                    <a:pt x="159" y="150"/>
                  </a:cubicBezTo>
                  <a:cubicBezTo>
                    <a:pt x="166" y="161"/>
                    <a:pt x="168" y="171"/>
                    <a:pt x="168" y="183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9470276" y="1851781"/>
              <a:ext cx="104053" cy="127510"/>
            </a:xfrm>
            <a:custGeom>
              <a:avLst/>
              <a:gdLst/>
              <a:ahLst/>
              <a:cxnLst/>
              <a:rect l="0" t="0" r="0" b="0"/>
              <a:pathLst>
                <a:path w="215" h="277">
                  <a:moveTo>
                    <a:pt x="214" y="40"/>
                  </a:moveTo>
                  <a:cubicBezTo>
                    <a:pt x="214" y="43"/>
                    <a:pt x="214" y="45"/>
                    <a:pt x="214" y="47"/>
                  </a:cubicBezTo>
                  <a:cubicBezTo>
                    <a:pt x="214" y="49"/>
                    <a:pt x="213" y="51"/>
                    <a:pt x="213" y="51"/>
                  </a:cubicBezTo>
                  <a:cubicBezTo>
                    <a:pt x="212" y="52"/>
                    <a:pt x="212" y="53"/>
                    <a:pt x="212" y="54"/>
                  </a:cubicBezTo>
                  <a:cubicBezTo>
                    <a:pt x="211" y="56"/>
                    <a:pt x="210" y="55"/>
                    <a:pt x="209" y="55"/>
                  </a:cubicBezTo>
                  <a:cubicBezTo>
                    <a:pt x="207" y="55"/>
                    <a:pt x="204" y="54"/>
                    <a:pt x="200" y="51"/>
                  </a:cubicBezTo>
                  <a:cubicBezTo>
                    <a:pt x="197" y="49"/>
                    <a:pt x="191" y="46"/>
                    <a:pt x="186" y="43"/>
                  </a:cubicBezTo>
                  <a:cubicBezTo>
                    <a:pt x="179" y="40"/>
                    <a:pt x="172" y="37"/>
                    <a:pt x="162" y="35"/>
                  </a:cubicBezTo>
                  <a:cubicBezTo>
                    <a:pt x="153" y="32"/>
                    <a:pt x="143" y="31"/>
                    <a:pt x="131" y="31"/>
                  </a:cubicBezTo>
                  <a:cubicBezTo>
                    <a:pt x="116" y="31"/>
                    <a:pt x="103" y="34"/>
                    <a:pt x="92" y="39"/>
                  </a:cubicBezTo>
                  <a:cubicBezTo>
                    <a:pt x="80" y="45"/>
                    <a:pt x="70" y="52"/>
                    <a:pt x="62" y="62"/>
                  </a:cubicBezTo>
                  <a:cubicBezTo>
                    <a:pt x="53" y="71"/>
                    <a:pt x="48" y="82"/>
                    <a:pt x="43" y="96"/>
                  </a:cubicBezTo>
                  <a:cubicBezTo>
                    <a:pt x="39" y="109"/>
                    <a:pt x="37" y="123"/>
                    <a:pt x="37" y="139"/>
                  </a:cubicBezTo>
                  <a:cubicBezTo>
                    <a:pt x="37" y="156"/>
                    <a:pt x="39" y="171"/>
                    <a:pt x="44" y="184"/>
                  </a:cubicBezTo>
                  <a:cubicBezTo>
                    <a:pt x="49" y="197"/>
                    <a:pt x="55" y="209"/>
                    <a:pt x="64" y="218"/>
                  </a:cubicBezTo>
                  <a:cubicBezTo>
                    <a:pt x="72" y="227"/>
                    <a:pt x="81" y="234"/>
                    <a:pt x="93" y="238"/>
                  </a:cubicBezTo>
                  <a:cubicBezTo>
                    <a:pt x="104" y="243"/>
                    <a:pt x="118" y="246"/>
                    <a:pt x="132" y="246"/>
                  </a:cubicBezTo>
                  <a:cubicBezTo>
                    <a:pt x="140" y="246"/>
                    <a:pt x="148" y="245"/>
                    <a:pt x="157" y="243"/>
                  </a:cubicBezTo>
                  <a:cubicBezTo>
                    <a:pt x="165" y="241"/>
                    <a:pt x="173" y="238"/>
                    <a:pt x="180" y="234"/>
                  </a:cubicBezTo>
                  <a:lnTo>
                    <a:pt x="180" y="156"/>
                  </a:lnTo>
                  <a:lnTo>
                    <a:pt x="119" y="156"/>
                  </a:lnTo>
                  <a:cubicBezTo>
                    <a:pt x="117" y="156"/>
                    <a:pt x="115" y="155"/>
                    <a:pt x="113" y="152"/>
                  </a:cubicBezTo>
                  <a:cubicBezTo>
                    <a:pt x="112" y="149"/>
                    <a:pt x="111" y="146"/>
                    <a:pt x="111" y="141"/>
                  </a:cubicBezTo>
                  <a:cubicBezTo>
                    <a:pt x="111" y="138"/>
                    <a:pt x="111" y="136"/>
                    <a:pt x="111" y="134"/>
                  </a:cubicBezTo>
                  <a:cubicBezTo>
                    <a:pt x="111" y="132"/>
                    <a:pt x="112" y="131"/>
                    <a:pt x="112" y="130"/>
                  </a:cubicBezTo>
                  <a:cubicBezTo>
                    <a:pt x="113" y="129"/>
                    <a:pt x="113" y="128"/>
                    <a:pt x="114" y="127"/>
                  </a:cubicBezTo>
                  <a:cubicBezTo>
                    <a:pt x="115" y="126"/>
                    <a:pt x="116" y="126"/>
                    <a:pt x="117" y="126"/>
                  </a:cubicBezTo>
                  <a:lnTo>
                    <a:pt x="201" y="126"/>
                  </a:lnTo>
                  <a:cubicBezTo>
                    <a:pt x="203" y="126"/>
                    <a:pt x="204" y="126"/>
                    <a:pt x="206" y="127"/>
                  </a:cubicBezTo>
                  <a:cubicBezTo>
                    <a:pt x="208" y="128"/>
                    <a:pt x="209" y="129"/>
                    <a:pt x="210" y="130"/>
                  </a:cubicBezTo>
                  <a:cubicBezTo>
                    <a:pt x="211" y="131"/>
                    <a:pt x="212" y="132"/>
                    <a:pt x="212" y="134"/>
                  </a:cubicBezTo>
                  <a:cubicBezTo>
                    <a:pt x="213" y="136"/>
                    <a:pt x="213" y="138"/>
                    <a:pt x="213" y="141"/>
                  </a:cubicBezTo>
                  <a:lnTo>
                    <a:pt x="213" y="243"/>
                  </a:lnTo>
                  <a:cubicBezTo>
                    <a:pt x="213" y="247"/>
                    <a:pt x="212" y="250"/>
                    <a:pt x="212" y="252"/>
                  </a:cubicBezTo>
                  <a:cubicBezTo>
                    <a:pt x="211" y="255"/>
                    <a:pt x="208" y="257"/>
                    <a:pt x="204" y="259"/>
                  </a:cubicBezTo>
                  <a:cubicBezTo>
                    <a:pt x="200" y="261"/>
                    <a:pt x="195" y="263"/>
                    <a:pt x="189" y="265"/>
                  </a:cubicBezTo>
                  <a:cubicBezTo>
                    <a:pt x="183" y="268"/>
                    <a:pt x="176" y="270"/>
                    <a:pt x="170" y="271"/>
                  </a:cubicBezTo>
                  <a:cubicBezTo>
                    <a:pt x="163" y="273"/>
                    <a:pt x="157" y="274"/>
                    <a:pt x="149" y="275"/>
                  </a:cubicBezTo>
                  <a:cubicBezTo>
                    <a:pt x="143" y="276"/>
                    <a:pt x="135" y="276"/>
                    <a:pt x="129" y="276"/>
                  </a:cubicBezTo>
                  <a:cubicBezTo>
                    <a:pt x="108" y="276"/>
                    <a:pt x="90" y="273"/>
                    <a:pt x="74" y="266"/>
                  </a:cubicBezTo>
                  <a:cubicBezTo>
                    <a:pt x="58" y="260"/>
                    <a:pt x="44" y="250"/>
                    <a:pt x="33" y="238"/>
                  </a:cubicBezTo>
                  <a:cubicBezTo>
                    <a:pt x="22" y="226"/>
                    <a:pt x="13" y="213"/>
                    <a:pt x="8" y="196"/>
                  </a:cubicBezTo>
                  <a:cubicBezTo>
                    <a:pt x="2" y="180"/>
                    <a:pt x="0" y="160"/>
                    <a:pt x="0" y="140"/>
                  </a:cubicBezTo>
                  <a:cubicBezTo>
                    <a:pt x="0" y="118"/>
                    <a:pt x="2" y="99"/>
                    <a:pt x="9" y="82"/>
                  </a:cubicBezTo>
                  <a:cubicBezTo>
                    <a:pt x="15" y="65"/>
                    <a:pt x="24" y="51"/>
                    <a:pt x="36" y="38"/>
                  </a:cubicBezTo>
                  <a:cubicBezTo>
                    <a:pt x="47" y="26"/>
                    <a:pt x="61" y="17"/>
                    <a:pt x="78" y="11"/>
                  </a:cubicBezTo>
                  <a:cubicBezTo>
                    <a:pt x="93" y="4"/>
                    <a:pt x="112" y="0"/>
                    <a:pt x="132" y="0"/>
                  </a:cubicBezTo>
                  <a:cubicBezTo>
                    <a:pt x="142" y="0"/>
                    <a:pt x="150" y="1"/>
                    <a:pt x="160" y="3"/>
                  </a:cubicBezTo>
                  <a:cubicBezTo>
                    <a:pt x="169" y="5"/>
                    <a:pt x="177" y="8"/>
                    <a:pt x="184" y="10"/>
                  </a:cubicBezTo>
                  <a:cubicBezTo>
                    <a:pt x="190" y="13"/>
                    <a:pt x="196" y="14"/>
                    <a:pt x="201" y="17"/>
                  </a:cubicBezTo>
                  <a:cubicBezTo>
                    <a:pt x="205" y="20"/>
                    <a:pt x="210" y="23"/>
                    <a:pt x="211" y="24"/>
                  </a:cubicBezTo>
                  <a:cubicBezTo>
                    <a:pt x="212" y="25"/>
                    <a:pt x="213" y="27"/>
                    <a:pt x="214" y="30"/>
                  </a:cubicBezTo>
                  <a:cubicBezTo>
                    <a:pt x="214" y="33"/>
                    <a:pt x="214" y="36"/>
                    <a:pt x="214" y="40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6464837" y="2349703"/>
            <a:ext cx="1015340" cy="41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rgbClr val="000000"/>
              </a:solidFill>
            </a:endParaRPr>
          </a:p>
          <a:p>
            <a:r>
              <a:rPr lang="en-US" altLang="zh-CN" sz="1050" dirty="0">
                <a:solidFill>
                  <a:srgbClr val="000000"/>
                </a:solidFill>
              </a:rPr>
              <a:t>4K/8K </a:t>
            </a:r>
            <a:r>
              <a:rPr lang="en-US" altLang="zh-CN" sz="1050" dirty="0" err="1">
                <a:solidFill>
                  <a:srgbClr val="000000"/>
                </a:solidFill>
              </a:rPr>
              <a:t>VoD</a:t>
            </a:r>
            <a:endParaRPr lang="en-US" altLang="zh-CN" sz="1050" dirty="0">
              <a:solidFill>
                <a:srgbClr val="000000"/>
              </a:solidFill>
            </a:endParaRPr>
          </a:p>
        </p:txBody>
      </p:sp>
      <p:sp>
        <p:nvSpPr>
          <p:cNvPr id="238" name="矩形 237"/>
          <p:cNvSpPr/>
          <p:nvPr/>
        </p:nvSpPr>
        <p:spPr>
          <a:xfrm>
            <a:off x="8131471" y="2376716"/>
            <a:ext cx="983283" cy="41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rgbClr val="000000"/>
              </a:solidFill>
            </a:endParaRPr>
          </a:p>
          <a:p>
            <a:r>
              <a:rPr lang="en-US" altLang="zh-CN" sz="1050" dirty="0">
                <a:solidFill>
                  <a:srgbClr val="000000"/>
                </a:solidFill>
              </a:rPr>
              <a:t>Cloud VR/AR</a:t>
            </a:r>
          </a:p>
        </p:txBody>
      </p:sp>
      <p:sp>
        <p:nvSpPr>
          <p:cNvPr id="243" name="矩形 153"/>
          <p:cNvSpPr/>
          <p:nvPr/>
        </p:nvSpPr>
        <p:spPr>
          <a:xfrm>
            <a:off x="525006" y="1304211"/>
            <a:ext cx="5510439" cy="1435960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11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9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4" name="矩形 154"/>
          <p:cNvSpPr/>
          <p:nvPr/>
        </p:nvSpPr>
        <p:spPr>
          <a:xfrm>
            <a:off x="519641" y="868099"/>
            <a:ext cx="5522893" cy="525071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>
              <a:buClrTx/>
              <a:buNone/>
            </a:pPr>
            <a:r>
              <a:rPr lang="en-US" altLang="zh-CN" sz="13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next wave of media services: high resolution, more interactive, more immersive</a:t>
            </a:r>
            <a:endParaRPr lang="zh-CN" altLang="en-US" sz="1399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TextBox 157"/>
          <p:cNvSpPr txBox="1"/>
          <p:nvPr/>
        </p:nvSpPr>
        <p:spPr>
          <a:xfrm>
            <a:off x="525007" y="1350110"/>
            <a:ext cx="5499643" cy="143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381" indent="-171381">
              <a:lnSpc>
                <a:spcPct val="15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Various new video-based media services are emerging: Cloud VR/AR, Cloud gaming, 4K/8K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VoD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Video-based remote control, machine vision etc.</a:t>
            </a:r>
          </a:p>
          <a:p>
            <a:pPr marL="171381" indent="-171381">
              <a:lnSpc>
                <a:spcPct val="15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Challenging requirements: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level end-to-end delay, high reliability (e.g. 99.99%), and up to 1Gbps bitrate in a form of huge bursts. All these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lead to high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capacity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demand for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media services.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2" name="组合 318"/>
          <p:cNvGrpSpPr>
            <a:grpSpLocks/>
          </p:cNvGrpSpPr>
          <p:nvPr/>
        </p:nvGrpSpPr>
        <p:grpSpPr bwMode="auto">
          <a:xfrm>
            <a:off x="9462368" y="1486672"/>
            <a:ext cx="1099433" cy="775054"/>
            <a:chOff x="3786188" y="1204913"/>
            <a:chExt cx="738188" cy="542925"/>
          </a:xfrm>
          <a:solidFill>
            <a:srgbClr val="FFC000"/>
          </a:solidFill>
        </p:grpSpPr>
        <p:sp>
          <p:nvSpPr>
            <p:cNvPr id="253" name="Freeform 119"/>
            <p:cNvSpPr>
              <a:spLocks noEditPoints="1"/>
            </p:cNvSpPr>
            <p:nvPr/>
          </p:nvSpPr>
          <p:spPr bwMode="auto">
            <a:xfrm>
              <a:off x="4059238" y="1376363"/>
              <a:ext cx="227013" cy="255588"/>
            </a:xfrm>
            <a:custGeom>
              <a:avLst/>
              <a:gdLst>
                <a:gd name="T0" fmla="*/ 14288 w 143"/>
                <a:gd name="T1" fmla="*/ 255588 h 161"/>
                <a:gd name="T2" fmla="*/ 7938 w 143"/>
                <a:gd name="T3" fmla="*/ 254000 h 161"/>
                <a:gd name="T4" fmla="*/ 0 w 143"/>
                <a:gd name="T5" fmla="*/ 241300 h 161"/>
                <a:gd name="T6" fmla="*/ 0 w 143"/>
                <a:gd name="T7" fmla="*/ 14288 h 161"/>
                <a:gd name="T8" fmla="*/ 7938 w 143"/>
                <a:gd name="T9" fmla="*/ 1588 h 161"/>
                <a:gd name="T10" fmla="*/ 22225 w 143"/>
                <a:gd name="T11" fmla="*/ 1588 h 161"/>
                <a:gd name="T12" fmla="*/ 219075 w 143"/>
                <a:gd name="T13" fmla="*/ 115888 h 161"/>
                <a:gd name="T14" fmla="*/ 227013 w 143"/>
                <a:gd name="T15" fmla="*/ 128588 h 161"/>
                <a:gd name="T16" fmla="*/ 219075 w 143"/>
                <a:gd name="T17" fmla="*/ 141288 h 161"/>
                <a:gd name="T18" fmla="*/ 22225 w 143"/>
                <a:gd name="T19" fmla="*/ 254000 h 161"/>
                <a:gd name="T20" fmla="*/ 14288 w 143"/>
                <a:gd name="T21" fmla="*/ 255588 h 161"/>
                <a:gd name="T22" fmla="*/ 28575 w 143"/>
                <a:gd name="T23" fmla="*/ 39688 h 161"/>
                <a:gd name="T24" fmla="*/ 28575 w 143"/>
                <a:gd name="T25" fmla="*/ 217488 h 161"/>
                <a:gd name="T26" fmla="*/ 184150 w 143"/>
                <a:gd name="T27" fmla="*/ 128588 h 161"/>
                <a:gd name="T28" fmla="*/ 28575 w 143"/>
                <a:gd name="T29" fmla="*/ 39688 h 16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3"/>
                <a:gd name="T46" fmla="*/ 0 h 161"/>
                <a:gd name="T47" fmla="*/ 143 w 143"/>
                <a:gd name="T48" fmla="*/ 161 h 16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3" h="161">
                  <a:moveTo>
                    <a:pt x="9" y="161"/>
                  </a:moveTo>
                  <a:cubicBezTo>
                    <a:pt x="8" y="161"/>
                    <a:pt x="6" y="161"/>
                    <a:pt x="5" y="160"/>
                  </a:cubicBezTo>
                  <a:cubicBezTo>
                    <a:pt x="2" y="159"/>
                    <a:pt x="0" y="156"/>
                    <a:pt x="0" y="15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2" y="3"/>
                    <a:pt x="5" y="1"/>
                  </a:cubicBezTo>
                  <a:cubicBezTo>
                    <a:pt x="8" y="0"/>
                    <a:pt x="11" y="0"/>
                    <a:pt x="14" y="1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41" y="75"/>
                    <a:pt x="143" y="78"/>
                    <a:pt x="143" y="81"/>
                  </a:cubicBezTo>
                  <a:cubicBezTo>
                    <a:pt x="143" y="84"/>
                    <a:pt x="141" y="87"/>
                    <a:pt x="138" y="89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3" y="161"/>
                    <a:pt x="11" y="161"/>
                    <a:pt x="9" y="161"/>
                  </a:cubicBezTo>
                  <a:close/>
                  <a:moveTo>
                    <a:pt x="18" y="25"/>
                  </a:moveTo>
                  <a:cubicBezTo>
                    <a:pt x="18" y="137"/>
                    <a:pt x="18" y="137"/>
                    <a:pt x="18" y="137"/>
                  </a:cubicBezTo>
                  <a:cubicBezTo>
                    <a:pt x="116" y="81"/>
                    <a:pt x="116" y="81"/>
                    <a:pt x="116" y="81"/>
                  </a:cubicBezTo>
                  <a:lnTo>
                    <a:pt x="18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38"/>
            </a:p>
          </p:txBody>
        </p:sp>
        <p:sp>
          <p:nvSpPr>
            <p:cNvPr id="254" name="Oval 120"/>
            <p:cNvSpPr>
              <a:spLocks noChangeArrowheads="1"/>
            </p:cNvSpPr>
            <p:nvPr/>
          </p:nvSpPr>
          <p:spPr bwMode="auto">
            <a:xfrm>
              <a:off x="4238626" y="168433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138"/>
            </a:p>
          </p:txBody>
        </p:sp>
        <p:sp>
          <p:nvSpPr>
            <p:cNvPr id="255" name="Oval 121"/>
            <p:cNvSpPr>
              <a:spLocks noChangeArrowheads="1"/>
            </p:cNvSpPr>
            <p:nvPr/>
          </p:nvSpPr>
          <p:spPr bwMode="auto">
            <a:xfrm>
              <a:off x="4140201" y="1684338"/>
              <a:ext cx="650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138"/>
            </a:p>
          </p:txBody>
        </p:sp>
        <p:sp>
          <p:nvSpPr>
            <p:cNvPr id="256" name="Freeform 122"/>
            <p:cNvSpPr>
              <a:spLocks/>
            </p:cNvSpPr>
            <p:nvPr/>
          </p:nvSpPr>
          <p:spPr bwMode="auto">
            <a:xfrm>
              <a:off x="3786188" y="1204913"/>
              <a:ext cx="738188" cy="525463"/>
            </a:xfrm>
            <a:custGeom>
              <a:avLst/>
              <a:gdLst>
                <a:gd name="T0" fmla="*/ 530225 w 465"/>
                <a:gd name="T1" fmla="*/ 525463 h 331"/>
                <a:gd name="T2" fmla="*/ 484188 w 465"/>
                <a:gd name="T3" fmla="*/ 525463 h 331"/>
                <a:gd name="T4" fmla="*/ 484188 w 465"/>
                <a:gd name="T5" fmla="*/ 496888 h 331"/>
                <a:gd name="T6" fmla="*/ 530225 w 465"/>
                <a:gd name="T7" fmla="*/ 496888 h 331"/>
                <a:gd name="T8" fmla="*/ 709613 w 465"/>
                <a:gd name="T9" fmla="*/ 317500 h 331"/>
                <a:gd name="T10" fmla="*/ 547688 w 465"/>
                <a:gd name="T11" fmla="*/ 138113 h 331"/>
                <a:gd name="T12" fmla="*/ 539750 w 465"/>
                <a:gd name="T13" fmla="*/ 138113 h 331"/>
                <a:gd name="T14" fmla="*/ 536575 w 465"/>
                <a:gd name="T15" fmla="*/ 130175 h 331"/>
                <a:gd name="T16" fmla="*/ 382588 w 465"/>
                <a:gd name="T17" fmla="*/ 28575 h 331"/>
                <a:gd name="T18" fmla="*/ 220663 w 465"/>
                <a:gd name="T19" fmla="*/ 147638 h 331"/>
                <a:gd name="T20" fmla="*/ 217488 w 465"/>
                <a:gd name="T21" fmla="*/ 158750 h 331"/>
                <a:gd name="T22" fmla="*/ 206375 w 465"/>
                <a:gd name="T23" fmla="*/ 158750 h 331"/>
                <a:gd name="T24" fmla="*/ 198438 w 465"/>
                <a:gd name="T25" fmla="*/ 158750 h 331"/>
                <a:gd name="T26" fmla="*/ 28575 w 465"/>
                <a:gd name="T27" fmla="*/ 327025 h 331"/>
                <a:gd name="T28" fmla="*/ 198438 w 465"/>
                <a:gd name="T29" fmla="*/ 496888 h 331"/>
                <a:gd name="T30" fmla="*/ 387350 w 465"/>
                <a:gd name="T31" fmla="*/ 496888 h 331"/>
                <a:gd name="T32" fmla="*/ 387350 w 465"/>
                <a:gd name="T33" fmla="*/ 525463 h 331"/>
                <a:gd name="T34" fmla="*/ 198438 w 465"/>
                <a:gd name="T35" fmla="*/ 525463 h 331"/>
                <a:gd name="T36" fmla="*/ 0 w 465"/>
                <a:gd name="T37" fmla="*/ 327025 h 331"/>
                <a:gd name="T38" fmla="*/ 196850 w 465"/>
                <a:gd name="T39" fmla="*/ 130175 h 331"/>
                <a:gd name="T40" fmla="*/ 382588 w 465"/>
                <a:gd name="T41" fmla="*/ 0 h 331"/>
                <a:gd name="T42" fmla="*/ 558800 w 465"/>
                <a:gd name="T43" fmla="*/ 111125 h 331"/>
                <a:gd name="T44" fmla="*/ 738188 w 465"/>
                <a:gd name="T45" fmla="*/ 317500 h 331"/>
                <a:gd name="T46" fmla="*/ 530225 w 465"/>
                <a:gd name="T47" fmla="*/ 525463 h 33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65"/>
                <a:gd name="T73" fmla="*/ 0 h 331"/>
                <a:gd name="T74" fmla="*/ 465 w 465"/>
                <a:gd name="T75" fmla="*/ 331 h 33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65" h="331">
                  <a:moveTo>
                    <a:pt x="334" y="331"/>
                  </a:moveTo>
                  <a:cubicBezTo>
                    <a:pt x="305" y="331"/>
                    <a:pt x="305" y="331"/>
                    <a:pt x="305" y="331"/>
                  </a:cubicBezTo>
                  <a:cubicBezTo>
                    <a:pt x="305" y="313"/>
                    <a:pt x="305" y="313"/>
                    <a:pt x="305" y="313"/>
                  </a:cubicBezTo>
                  <a:cubicBezTo>
                    <a:pt x="334" y="313"/>
                    <a:pt x="334" y="313"/>
                    <a:pt x="334" y="313"/>
                  </a:cubicBezTo>
                  <a:cubicBezTo>
                    <a:pt x="396" y="313"/>
                    <a:pt x="447" y="262"/>
                    <a:pt x="447" y="200"/>
                  </a:cubicBezTo>
                  <a:cubicBezTo>
                    <a:pt x="447" y="141"/>
                    <a:pt x="403" y="93"/>
                    <a:pt x="345" y="87"/>
                  </a:cubicBezTo>
                  <a:cubicBezTo>
                    <a:pt x="340" y="87"/>
                    <a:pt x="340" y="87"/>
                    <a:pt x="340" y="87"/>
                  </a:cubicBezTo>
                  <a:cubicBezTo>
                    <a:pt x="338" y="82"/>
                    <a:pt x="338" y="82"/>
                    <a:pt x="338" y="82"/>
                  </a:cubicBezTo>
                  <a:cubicBezTo>
                    <a:pt x="321" y="43"/>
                    <a:pt x="283" y="18"/>
                    <a:pt x="241" y="18"/>
                  </a:cubicBezTo>
                  <a:cubicBezTo>
                    <a:pt x="194" y="18"/>
                    <a:pt x="153" y="49"/>
                    <a:pt x="139" y="93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28" y="100"/>
                    <a:pt x="127" y="100"/>
                    <a:pt x="125" y="100"/>
                  </a:cubicBezTo>
                  <a:cubicBezTo>
                    <a:pt x="66" y="100"/>
                    <a:pt x="18" y="147"/>
                    <a:pt x="18" y="206"/>
                  </a:cubicBezTo>
                  <a:cubicBezTo>
                    <a:pt x="18" y="265"/>
                    <a:pt x="66" y="313"/>
                    <a:pt x="125" y="313"/>
                  </a:cubicBezTo>
                  <a:cubicBezTo>
                    <a:pt x="244" y="313"/>
                    <a:pt x="244" y="313"/>
                    <a:pt x="244" y="313"/>
                  </a:cubicBezTo>
                  <a:cubicBezTo>
                    <a:pt x="244" y="331"/>
                    <a:pt x="244" y="331"/>
                    <a:pt x="244" y="331"/>
                  </a:cubicBezTo>
                  <a:cubicBezTo>
                    <a:pt x="125" y="331"/>
                    <a:pt x="125" y="331"/>
                    <a:pt x="125" y="331"/>
                  </a:cubicBezTo>
                  <a:cubicBezTo>
                    <a:pt x="56" y="331"/>
                    <a:pt x="0" y="275"/>
                    <a:pt x="0" y="206"/>
                  </a:cubicBezTo>
                  <a:cubicBezTo>
                    <a:pt x="0" y="138"/>
                    <a:pt x="56" y="82"/>
                    <a:pt x="124" y="82"/>
                  </a:cubicBezTo>
                  <a:cubicBezTo>
                    <a:pt x="142" y="33"/>
                    <a:pt x="188" y="0"/>
                    <a:pt x="241" y="0"/>
                  </a:cubicBezTo>
                  <a:cubicBezTo>
                    <a:pt x="288" y="0"/>
                    <a:pt x="331" y="27"/>
                    <a:pt x="352" y="70"/>
                  </a:cubicBezTo>
                  <a:cubicBezTo>
                    <a:pt x="417" y="79"/>
                    <a:pt x="465" y="134"/>
                    <a:pt x="465" y="200"/>
                  </a:cubicBezTo>
                  <a:cubicBezTo>
                    <a:pt x="465" y="272"/>
                    <a:pt x="406" y="331"/>
                    <a:pt x="334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38"/>
            </a:p>
          </p:txBody>
        </p:sp>
      </p:grpSp>
      <p:sp>
        <p:nvSpPr>
          <p:cNvPr id="257" name="矩形 256"/>
          <p:cNvSpPr/>
          <p:nvPr/>
        </p:nvSpPr>
        <p:spPr>
          <a:xfrm>
            <a:off x="9462368" y="2328951"/>
            <a:ext cx="1099433" cy="41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rgbClr val="000000"/>
              </a:solidFill>
            </a:endParaRPr>
          </a:p>
          <a:p>
            <a:r>
              <a:rPr lang="en-US" altLang="zh-CN" sz="1050" dirty="0">
                <a:solidFill>
                  <a:srgbClr val="000000"/>
                </a:solidFill>
              </a:rPr>
              <a:t>Cloud Gaming</a:t>
            </a:r>
          </a:p>
        </p:txBody>
      </p:sp>
      <p:sp>
        <p:nvSpPr>
          <p:cNvPr id="9" name="矩形 8"/>
          <p:cNvSpPr/>
          <p:nvPr/>
        </p:nvSpPr>
        <p:spPr>
          <a:xfrm>
            <a:off x="3626287" y="2807490"/>
            <a:ext cx="5934792" cy="261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KPI for high data rate and low latency service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100" dirty="0"/>
              <a:t>Source: 3GPP TS 22.261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154"/>
          <p:cNvSpPr/>
          <p:nvPr/>
        </p:nvSpPr>
        <p:spPr>
          <a:xfrm>
            <a:off x="0" y="5989167"/>
            <a:ext cx="12192000" cy="781110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sz="15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Media services dominate the traffic in the mobile network, the proportion can be over 70%. </a:t>
            </a:r>
          </a:p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sz="15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Considering the stringent KPIs and high data rates of media services, it is meaningful to investigate how the 5G network can be enhanced to better serve media services. </a:t>
            </a:r>
            <a:endParaRPr lang="zh-CN" altLang="en-US" sz="1599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0805739" y="1448384"/>
            <a:ext cx="1106342" cy="810146"/>
            <a:chOff x="10814462" y="1366070"/>
            <a:chExt cx="1106774" cy="810462"/>
          </a:xfrm>
        </p:grpSpPr>
        <p:sp>
          <p:nvSpPr>
            <p:cNvPr id="74" name="任意多边形 81"/>
            <p:cNvSpPr/>
            <p:nvPr/>
          </p:nvSpPr>
          <p:spPr>
            <a:xfrm rot="16896158">
              <a:off x="11012088" y="1498201"/>
              <a:ext cx="340995" cy="312420"/>
            </a:xfrm>
            <a:custGeom>
              <a:avLst/>
              <a:gdLst/>
              <a:ahLst/>
              <a:cxnLst/>
              <a:rect l="0" t="0" r="0" b="0"/>
              <a:pathLst>
                <a:path w="950" h="870">
                  <a:moveTo>
                    <a:pt x="949" y="869"/>
                  </a:moveTo>
                  <a:lnTo>
                    <a:pt x="875" y="869"/>
                  </a:lnTo>
                  <a:cubicBezTo>
                    <a:pt x="875" y="430"/>
                    <a:pt x="518" y="74"/>
                    <a:pt x="80" y="74"/>
                  </a:cubicBezTo>
                  <a:lnTo>
                    <a:pt x="0" y="74"/>
                  </a:lnTo>
                  <a:lnTo>
                    <a:pt x="0" y="0"/>
                  </a:lnTo>
                  <a:lnTo>
                    <a:pt x="80" y="0"/>
                  </a:lnTo>
                  <a:cubicBezTo>
                    <a:pt x="559" y="0"/>
                    <a:pt x="949" y="390"/>
                    <a:pt x="949" y="869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任意多边形 82"/>
            <p:cNvSpPr/>
            <p:nvPr/>
          </p:nvSpPr>
          <p:spPr>
            <a:xfrm rot="17000719">
              <a:off x="11179688" y="1712496"/>
              <a:ext cx="341630" cy="300355"/>
            </a:xfrm>
            <a:custGeom>
              <a:avLst/>
              <a:gdLst/>
              <a:ahLst/>
              <a:cxnLst/>
              <a:rect l="0" t="0" r="0" b="0"/>
              <a:pathLst>
                <a:path w="950" h="834">
                  <a:moveTo>
                    <a:pt x="949" y="833"/>
                  </a:moveTo>
                  <a:lnTo>
                    <a:pt x="832" y="833"/>
                  </a:lnTo>
                  <a:cubicBezTo>
                    <a:pt x="373" y="833"/>
                    <a:pt x="0" y="460"/>
                    <a:pt x="0" y="0"/>
                  </a:cubicBezTo>
                  <a:lnTo>
                    <a:pt x="73" y="0"/>
                  </a:lnTo>
                  <a:cubicBezTo>
                    <a:pt x="73" y="419"/>
                    <a:pt x="413" y="759"/>
                    <a:pt x="832" y="759"/>
                  </a:cubicBezTo>
                  <a:lnTo>
                    <a:pt x="949" y="759"/>
                  </a:lnTo>
                  <a:lnTo>
                    <a:pt x="949" y="833"/>
                  </a:ln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任意多边形 83"/>
            <p:cNvSpPr/>
            <p:nvPr/>
          </p:nvSpPr>
          <p:spPr>
            <a:xfrm rot="20723120">
              <a:off x="11389038" y="1505714"/>
              <a:ext cx="60325" cy="60325"/>
            </a:xfrm>
            <a:custGeom>
              <a:avLst/>
              <a:gdLst/>
              <a:ahLst/>
              <a:cxnLst/>
              <a:rect l="0" t="0" r="0" b="0"/>
              <a:pathLst>
                <a:path w="166" h="167">
                  <a:moveTo>
                    <a:pt x="165" y="83"/>
                  </a:moveTo>
                  <a:cubicBezTo>
                    <a:pt x="165" y="98"/>
                    <a:pt x="162" y="112"/>
                    <a:pt x="154" y="125"/>
                  </a:cubicBezTo>
                  <a:cubicBezTo>
                    <a:pt x="146" y="139"/>
                    <a:pt x="137" y="148"/>
                    <a:pt x="124" y="155"/>
                  </a:cubicBezTo>
                  <a:cubicBezTo>
                    <a:pt x="111" y="163"/>
                    <a:pt x="97" y="166"/>
                    <a:pt x="82" y="166"/>
                  </a:cubicBezTo>
                  <a:cubicBezTo>
                    <a:pt x="66" y="166"/>
                    <a:pt x="54" y="163"/>
                    <a:pt x="41" y="155"/>
                  </a:cubicBezTo>
                  <a:cubicBezTo>
                    <a:pt x="28" y="148"/>
                    <a:pt x="18" y="139"/>
                    <a:pt x="11" y="125"/>
                  </a:cubicBezTo>
                  <a:cubicBezTo>
                    <a:pt x="3" y="112"/>
                    <a:pt x="0" y="98"/>
                    <a:pt x="0" y="83"/>
                  </a:cubicBezTo>
                  <a:cubicBezTo>
                    <a:pt x="0" y="68"/>
                    <a:pt x="3" y="55"/>
                    <a:pt x="11" y="42"/>
                  </a:cubicBezTo>
                  <a:cubicBezTo>
                    <a:pt x="18" y="29"/>
                    <a:pt x="28" y="19"/>
                    <a:pt x="41" y="11"/>
                  </a:cubicBezTo>
                  <a:cubicBezTo>
                    <a:pt x="54" y="4"/>
                    <a:pt x="67" y="0"/>
                    <a:pt x="82" y="0"/>
                  </a:cubicBezTo>
                  <a:cubicBezTo>
                    <a:pt x="98" y="0"/>
                    <a:pt x="111" y="4"/>
                    <a:pt x="124" y="11"/>
                  </a:cubicBezTo>
                  <a:cubicBezTo>
                    <a:pt x="137" y="19"/>
                    <a:pt x="146" y="29"/>
                    <a:pt x="154" y="42"/>
                  </a:cubicBezTo>
                  <a:cubicBezTo>
                    <a:pt x="162" y="55"/>
                    <a:pt x="165" y="68"/>
                    <a:pt x="165" y="83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任意多边形 84"/>
            <p:cNvSpPr/>
            <p:nvPr/>
          </p:nvSpPr>
          <p:spPr>
            <a:xfrm>
              <a:off x="11090436" y="1962658"/>
              <a:ext cx="60325" cy="60325"/>
            </a:xfrm>
            <a:custGeom>
              <a:avLst/>
              <a:gdLst/>
              <a:ahLst/>
              <a:cxnLst/>
              <a:rect l="0" t="0" r="0" b="0"/>
              <a:pathLst>
                <a:path w="166" h="166">
                  <a:moveTo>
                    <a:pt x="165" y="82"/>
                  </a:moveTo>
                  <a:cubicBezTo>
                    <a:pt x="165" y="98"/>
                    <a:pt x="161" y="111"/>
                    <a:pt x="154" y="124"/>
                  </a:cubicBezTo>
                  <a:cubicBezTo>
                    <a:pt x="146" y="137"/>
                    <a:pt x="137" y="146"/>
                    <a:pt x="124" y="154"/>
                  </a:cubicBezTo>
                  <a:cubicBezTo>
                    <a:pt x="111" y="162"/>
                    <a:pt x="98" y="165"/>
                    <a:pt x="83" y="165"/>
                  </a:cubicBezTo>
                  <a:cubicBezTo>
                    <a:pt x="67" y="165"/>
                    <a:pt x="54" y="162"/>
                    <a:pt x="41" y="154"/>
                  </a:cubicBezTo>
                  <a:cubicBezTo>
                    <a:pt x="27" y="146"/>
                    <a:pt x="19" y="137"/>
                    <a:pt x="11" y="124"/>
                  </a:cubicBezTo>
                  <a:cubicBezTo>
                    <a:pt x="3" y="111"/>
                    <a:pt x="0" y="98"/>
                    <a:pt x="0" y="82"/>
                  </a:cubicBezTo>
                  <a:cubicBezTo>
                    <a:pt x="0" y="67"/>
                    <a:pt x="3" y="54"/>
                    <a:pt x="11" y="41"/>
                  </a:cubicBezTo>
                  <a:cubicBezTo>
                    <a:pt x="19" y="28"/>
                    <a:pt x="27" y="19"/>
                    <a:pt x="41" y="11"/>
                  </a:cubicBezTo>
                  <a:cubicBezTo>
                    <a:pt x="54" y="4"/>
                    <a:pt x="67" y="0"/>
                    <a:pt x="83" y="0"/>
                  </a:cubicBezTo>
                  <a:cubicBezTo>
                    <a:pt x="98" y="0"/>
                    <a:pt x="111" y="4"/>
                    <a:pt x="124" y="11"/>
                  </a:cubicBezTo>
                  <a:cubicBezTo>
                    <a:pt x="137" y="19"/>
                    <a:pt x="146" y="28"/>
                    <a:pt x="154" y="41"/>
                  </a:cubicBezTo>
                  <a:cubicBezTo>
                    <a:pt x="161" y="54"/>
                    <a:pt x="165" y="67"/>
                    <a:pt x="165" y="82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8" name="组合 111"/>
            <p:cNvGrpSpPr/>
            <p:nvPr/>
          </p:nvGrpSpPr>
          <p:grpSpPr>
            <a:xfrm>
              <a:off x="11455998" y="1366070"/>
              <a:ext cx="465238" cy="318772"/>
              <a:chOff x="5110450" y="3395975"/>
              <a:chExt cx="592570" cy="407628"/>
            </a:xfrm>
            <a:solidFill>
              <a:srgbClr val="002060"/>
            </a:solidFill>
          </p:grpSpPr>
          <p:sp>
            <p:nvSpPr>
              <p:cNvPr id="101" name="Freeform 148"/>
              <p:cNvSpPr>
                <a:spLocks noEditPoints="1"/>
              </p:cNvSpPr>
              <p:nvPr/>
            </p:nvSpPr>
            <p:spPr bwMode="auto">
              <a:xfrm>
                <a:off x="5110450" y="3395975"/>
                <a:ext cx="592570" cy="407628"/>
              </a:xfrm>
              <a:custGeom>
                <a:avLst/>
                <a:gdLst>
                  <a:gd name="T0" fmla="*/ 2147483646 w 320"/>
                  <a:gd name="T1" fmla="*/ 2147483646 h 220"/>
                  <a:gd name="T2" fmla="*/ 2147483646 w 320"/>
                  <a:gd name="T3" fmla="*/ 2147483646 h 220"/>
                  <a:gd name="T4" fmla="*/ 0 w 320"/>
                  <a:gd name="T5" fmla="*/ 2147483646 h 220"/>
                  <a:gd name="T6" fmla="*/ 2147483646 w 320"/>
                  <a:gd name="T7" fmla="*/ 2147483646 h 220"/>
                  <a:gd name="T8" fmla="*/ 2147483646 w 320"/>
                  <a:gd name="T9" fmla="*/ 0 h 220"/>
                  <a:gd name="T10" fmla="*/ 2147483646 w 320"/>
                  <a:gd name="T11" fmla="*/ 2147483646 h 220"/>
                  <a:gd name="T12" fmla="*/ 2147483646 w 320"/>
                  <a:gd name="T13" fmla="*/ 2147483646 h 220"/>
                  <a:gd name="T14" fmla="*/ 2147483646 w 320"/>
                  <a:gd name="T15" fmla="*/ 2147483646 h 220"/>
                  <a:gd name="T16" fmla="*/ 2147483646 w 320"/>
                  <a:gd name="T17" fmla="*/ 2147483646 h 220"/>
                  <a:gd name="T18" fmla="*/ 2147483646 w 320"/>
                  <a:gd name="T19" fmla="*/ 2147483646 h 220"/>
                  <a:gd name="T20" fmla="*/ 2147483646 w 320"/>
                  <a:gd name="T21" fmla="*/ 2147483646 h 220"/>
                  <a:gd name="T22" fmla="*/ 2147483646 w 320"/>
                  <a:gd name="T23" fmla="*/ 2147483646 h 220"/>
                  <a:gd name="T24" fmla="*/ 2147483646 w 320"/>
                  <a:gd name="T25" fmla="*/ 2147483646 h 220"/>
                  <a:gd name="T26" fmla="*/ 2147483646 w 320"/>
                  <a:gd name="T27" fmla="*/ 2147483646 h 220"/>
                  <a:gd name="T28" fmla="*/ 2147483646 w 320"/>
                  <a:gd name="T29" fmla="*/ 2147483646 h 220"/>
                  <a:gd name="T30" fmla="*/ 2147483646 w 320"/>
                  <a:gd name="T31" fmla="*/ 2147483646 h 220"/>
                  <a:gd name="T32" fmla="*/ 2147483646 w 320"/>
                  <a:gd name="T33" fmla="*/ 2147483646 h 220"/>
                  <a:gd name="T34" fmla="*/ 2147483646 w 320"/>
                  <a:gd name="T35" fmla="*/ 2147483646 h 22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20" h="220">
                    <a:moveTo>
                      <a:pt x="245" y="220"/>
                    </a:moveTo>
                    <a:cubicBezTo>
                      <a:pt x="74" y="220"/>
                      <a:pt x="74" y="220"/>
                      <a:pt x="74" y="220"/>
                    </a:cubicBezTo>
                    <a:cubicBezTo>
                      <a:pt x="33" y="220"/>
                      <a:pt x="0" y="186"/>
                      <a:pt x="0" y="145"/>
                    </a:cubicBezTo>
                    <a:cubicBezTo>
                      <a:pt x="0" y="108"/>
                      <a:pt x="27" y="77"/>
                      <a:pt x="64" y="72"/>
                    </a:cubicBezTo>
                    <a:cubicBezTo>
                      <a:pt x="76" y="29"/>
                      <a:pt x="115" y="0"/>
                      <a:pt x="160" y="0"/>
                    </a:cubicBezTo>
                    <a:cubicBezTo>
                      <a:pt x="205" y="0"/>
                      <a:pt x="243" y="29"/>
                      <a:pt x="256" y="72"/>
                    </a:cubicBezTo>
                    <a:cubicBezTo>
                      <a:pt x="292" y="77"/>
                      <a:pt x="320" y="108"/>
                      <a:pt x="320" y="145"/>
                    </a:cubicBezTo>
                    <a:cubicBezTo>
                      <a:pt x="320" y="186"/>
                      <a:pt x="286" y="220"/>
                      <a:pt x="245" y="220"/>
                    </a:cubicBezTo>
                    <a:close/>
                    <a:moveTo>
                      <a:pt x="160" y="16"/>
                    </a:moveTo>
                    <a:cubicBezTo>
                      <a:pt x="120" y="16"/>
                      <a:pt x="87" y="43"/>
                      <a:pt x="78" y="81"/>
                    </a:cubicBezTo>
                    <a:cubicBezTo>
                      <a:pt x="77" y="84"/>
                      <a:pt x="74" y="87"/>
                      <a:pt x="70" y="87"/>
                    </a:cubicBezTo>
                    <a:cubicBezTo>
                      <a:pt x="40" y="89"/>
                      <a:pt x="16" y="115"/>
                      <a:pt x="16" y="145"/>
                    </a:cubicBezTo>
                    <a:cubicBezTo>
                      <a:pt x="16" y="177"/>
                      <a:pt x="42" y="204"/>
                      <a:pt x="74" y="204"/>
                    </a:cubicBezTo>
                    <a:cubicBezTo>
                      <a:pt x="245" y="204"/>
                      <a:pt x="245" y="204"/>
                      <a:pt x="245" y="204"/>
                    </a:cubicBezTo>
                    <a:cubicBezTo>
                      <a:pt x="278" y="204"/>
                      <a:pt x="304" y="177"/>
                      <a:pt x="304" y="145"/>
                    </a:cubicBezTo>
                    <a:cubicBezTo>
                      <a:pt x="304" y="115"/>
                      <a:pt x="280" y="89"/>
                      <a:pt x="249" y="87"/>
                    </a:cubicBezTo>
                    <a:cubicBezTo>
                      <a:pt x="246" y="87"/>
                      <a:pt x="243" y="84"/>
                      <a:pt x="242" y="81"/>
                    </a:cubicBezTo>
                    <a:cubicBezTo>
                      <a:pt x="233" y="43"/>
                      <a:pt x="199" y="16"/>
                      <a:pt x="16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02" name="Freeform 260"/>
              <p:cNvSpPr>
                <a:spLocks noEditPoints="1"/>
              </p:cNvSpPr>
              <p:nvPr/>
            </p:nvSpPr>
            <p:spPr bwMode="auto">
              <a:xfrm>
                <a:off x="5306715" y="3524302"/>
                <a:ext cx="94358" cy="94358"/>
              </a:xfrm>
              <a:custGeom>
                <a:avLst/>
                <a:gdLst>
                  <a:gd name="T0" fmla="*/ 2147483646 w 51"/>
                  <a:gd name="T1" fmla="*/ 2147483646 h 51"/>
                  <a:gd name="T2" fmla="*/ 2147483646 w 51"/>
                  <a:gd name="T3" fmla="*/ 2147483646 h 51"/>
                  <a:gd name="T4" fmla="*/ 0 w 51"/>
                  <a:gd name="T5" fmla="*/ 2147483646 h 51"/>
                  <a:gd name="T6" fmla="*/ 0 w 51"/>
                  <a:gd name="T7" fmla="*/ 2147483646 h 51"/>
                  <a:gd name="T8" fmla="*/ 2147483646 w 51"/>
                  <a:gd name="T9" fmla="*/ 0 h 51"/>
                  <a:gd name="T10" fmla="*/ 2147483646 w 51"/>
                  <a:gd name="T11" fmla="*/ 0 h 51"/>
                  <a:gd name="T12" fmla="*/ 2147483646 w 51"/>
                  <a:gd name="T13" fmla="*/ 2147483646 h 51"/>
                  <a:gd name="T14" fmla="*/ 2147483646 w 51"/>
                  <a:gd name="T15" fmla="*/ 2147483646 h 51"/>
                  <a:gd name="T16" fmla="*/ 2147483646 w 51"/>
                  <a:gd name="T17" fmla="*/ 2147483646 h 51"/>
                  <a:gd name="T18" fmla="*/ 2147483646 w 51"/>
                  <a:gd name="T19" fmla="*/ 2147483646 h 51"/>
                  <a:gd name="T20" fmla="*/ 2147483646 w 51"/>
                  <a:gd name="T21" fmla="*/ 2147483646 h 51"/>
                  <a:gd name="T22" fmla="*/ 2147483646 w 51"/>
                  <a:gd name="T23" fmla="*/ 2147483646 h 51"/>
                  <a:gd name="T24" fmla="*/ 2147483646 w 51"/>
                  <a:gd name="T25" fmla="*/ 2147483646 h 51"/>
                  <a:gd name="T26" fmla="*/ 2147483646 w 51"/>
                  <a:gd name="T27" fmla="*/ 2147483646 h 51"/>
                  <a:gd name="T28" fmla="*/ 2147483646 w 51"/>
                  <a:gd name="T29" fmla="*/ 2147483646 h 51"/>
                  <a:gd name="T30" fmla="*/ 2147483646 w 51"/>
                  <a:gd name="T31" fmla="*/ 2147483646 h 51"/>
                  <a:gd name="T32" fmla="*/ 2147483646 w 51"/>
                  <a:gd name="T33" fmla="*/ 2147483646 h 51"/>
                  <a:gd name="T34" fmla="*/ 2147483646 w 51"/>
                  <a:gd name="T35" fmla="*/ 2147483646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51">
                    <a:moveTo>
                      <a:pt x="38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6" y="51"/>
                      <a:pt x="0" y="45"/>
                      <a:pt x="0" y="3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5" y="0"/>
                      <a:pt x="51" y="6"/>
                      <a:pt x="51" y="13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45"/>
                      <a:pt x="45" y="51"/>
                      <a:pt x="38" y="51"/>
                    </a:cubicBezTo>
                    <a:close/>
                    <a:moveTo>
                      <a:pt x="13" y="12"/>
                    </a:move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2" y="39"/>
                      <a:pt x="13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9" y="39"/>
                      <a:pt x="39" y="38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8" y="12"/>
                      <a:pt x="38" y="12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03" name="Freeform 261"/>
              <p:cNvSpPr>
                <a:spLocks noEditPoints="1"/>
              </p:cNvSpPr>
              <p:nvPr/>
            </p:nvSpPr>
            <p:spPr bwMode="auto">
              <a:xfrm>
                <a:off x="5410509" y="3524302"/>
                <a:ext cx="96246" cy="94358"/>
              </a:xfrm>
              <a:custGeom>
                <a:avLst/>
                <a:gdLst>
                  <a:gd name="T0" fmla="*/ 2147483646 w 52"/>
                  <a:gd name="T1" fmla="*/ 2147483646 h 51"/>
                  <a:gd name="T2" fmla="*/ 2147483646 w 52"/>
                  <a:gd name="T3" fmla="*/ 2147483646 h 51"/>
                  <a:gd name="T4" fmla="*/ 0 w 52"/>
                  <a:gd name="T5" fmla="*/ 2147483646 h 51"/>
                  <a:gd name="T6" fmla="*/ 0 w 52"/>
                  <a:gd name="T7" fmla="*/ 2147483646 h 51"/>
                  <a:gd name="T8" fmla="*/ 2147483646 w 52"/>
                  <a:gd name="T9" fmla="*/ 0 h 51"/>
                  <a:gd name="T10" fmla="*/ 2147483646 w 52"/>
                  <a:gd name="T11" fmla="*/ 0 h 51"/>
                  <a:gd name="T12" fmla="*/ 2147483646 w 52"/>
                  <a:gd name="T13" fmla="*/ 2147483646 h 51"/>
                  <a:gd name="T14" fmla="*/ 2147483646 w 52"/>
                  <a:gd name="T15" fmla="*/ 2147483646 h 51"/>
                  <a:gd name="T16" fmla="*/ 2147483646 w 52"/>
                  <a:gd name="T17" fmla="*/ 2147483646 h 51"/>
                  <a:gd name="T18" fmla="*/ 2147483646 w 52"/>
                  <a:gd name="T19" fmla="*/ 2147483646 h 51"/>
                  <a:gd name="T20" fmla="*/ 2147483646 w 52"/>
                  <a:gd name="T21" fmla="*/ 2147483646 h 51"/>
                  <a:gd name="T22" fmla="*/ 2147483646 w 52"/>
                  <a:gd name="T23" fmla="*/ 2147483646 h 51"/>
                  <a:gd name="T24" fmla="*/ 2147483646 w 52"/>
                  <a:gd name="T25" fmla="*/ 2147483646 h 51"/>
                  <a:gd name="T26" fmla="*/ 2147483646 w 52"/>
                  <a:gd name="T27" fmla="*/ 2147483646 h 51"/>
                  <a:gd name="T28" fmla="*/ 2147483646 w 52"/>
                  <a:gd name="T29" fmla="*/ 2147483646 h 51"/>
                  <a:gd name="T30" fmla="*/ 2147483646 w 52"/>
                  <a:gd name="T31" fmla="*/ 2147483646 h 51"/>
                  <a:gd name="T32" fmla="*/ 2147483646 w 52"/>
                  <a:gd name="T33" fmla="*/ 2147483646 h 51"/>
                  <a:gd name="T34" fmla="*/ 2147483646 w 52"/>
                  <a:gd name="T35" fmla="*/ 2147483646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2" h="51">
                    <a:moveTo>
                      <a:pt x="39" y="51"/>
                    </a:moveTo>
                    <a:cubicBezTo>
                      <a:pt x="14" y="51"/>
                      <a:pt x="14" y="51"/>
                      <a:pt x="14" y="51"/>
                    </a:cubicBezTo>
                    <a:cubicBezTo>
                      <a:pt x="6" y="51"/>
                      <a:pt x="0" y="45"/>
                      <a:pt x="0" y="3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6" y="0"/>
                      <a:pt x="52" y="6"/>
                      <a:pt x="52" y="13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45"/>
                      <a:pt x="46" y="51"/>
                      <a:pt x="39" y="51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2"/>
                      <a:pt x="12" y="13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3" y="39"/>
                      <a:pt x="14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9"/>
                      <a:pt x="40" y="38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2"/>
                      <a:pt x="39" y="12"/>
                      <a:pt x="39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04" name="Freeform 262"/>
              <p:cNvSpPr>
                <a:spLocks noEditPoints="1"/>
              </p:cNvSpPr>
              <p:nvPr/>
            </p:nvSpPr>
            <p:spPr bwMode="auto">
              <a:xfrm>
                <a:off x="5306715" y="3629984"/>
                <a:ext cx="94358" cy="94358"/>
              </a:xfrm>
              <a:custGeom>
                <a:avLst/>
                <a:gdLst>
                  <a:gd name="T0" fmla="*/ 2147483646 w 51"/>
                  <a:gd name="T1" fmla="*/ 2147483646 h 51"/>
                  <a:gd name="T2" fmla="*/ 2147483646 w 51"/>
                  <a:gd name="T3" fmla="*/ 2147483646 h 51"/>
                  <a:gd name="T4" fmla="*/ 0 w 51"/>
                  <a:gd name="T5" fmla="*/ 2147483646 h 51"/>
                  <a:gd name="T6" fmla="*/ 0 w 51"/>
                  <a:gd name="T7" fmla="*/ 2147483646 h 51"/>
                  <a:gd name="T8" fmla="*/ 2147483646 w 51"/>
                  <a:gd name="T9" fmla="*/ 0 h 51"/>
                  <a:gd name="T10" fmla="*/ 2147483646 w 51"/>
                  <a:gd name="T11" fmla="*/ 0 h 51"/>
                  <a:gd name="T12" fmla="*/ 2147483646 w 51"/>
                  <a:gd name="T13" fmla="*/ 2147483646 h 51"/>
                  <a:gd name="T14" fmla="*/ 2147483646 w 51"/>
                  <a:gd name="T15" fmla="*/ 2147483646 h 51"/>
                  <a:gd name="T16" fmla="*/ 2147483646 w 51"/>
                  <a:gd name="T17" fmla="*/ 2147483646 h 51"/>
                  <a:gd name="T18" fmla="*/ 2147483646 w 51"/>
                  <a:gd name="T19" fmla="*/ 2147483646 h 51"/>
                  <a:gd name="T20" fmla="*/ 2147483646 w 51"/>
                  <a:gd name="T21" fmla="*/ 2147483646 h 51"/>
                  <a:gd name="T22" fmla="*/ 2147483646 w 51"/>
                  <a:gd name="T23" fmla="*/ 2147483646 h 51"/>
                  <a:gd name="T24" fmla="*/ 2147483646 w 51"/>
                  <a:gd name="T25" fmla="*/ 2147483646 h 51"/>
                  <a:gd name="T26" fmla="*/ 2147483646 w 51"/>
                  <a:gd name="T27" fmla="*/ 2147483646 h 51"/>
                  <a:gd name="T28" fmla="*/ 2147483646 w 51"/>
                  <a:gd name="T29" fmla="*/ 2147483646 h 51"/>
                  <a:gd name="T30" fmla="*/ 2147483646 w 51"/>
                  <a:gd name="T31" fmla="*/ 2147483646 h 51"/>
                  <a:gd name="T32" fmla="*/ 2147483646 w 51"/>
                  <a:gd name="T33" fmla="*/ 2147483646 h 51"/>
                  <a:gd name="T34" fmla="*/ 2147483646 w 51"/>
                  <a:gd name="T35" fmla="*/ 2147483646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51">
                    <a:moveTo>
                      <a:pt x="38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6" y="51"/>
                      <a:pt x="0" y="45"/>
                      <a:pt x="0" y="3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5" y="0"/>
                      <a:pt x="51" y="6"/>
                      <a:pt x="51" y="13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45"/>
                      <a:pt x="45" y="51"/>
                      <a:pt x="38" y="51"/>
                    </a:cubicBezTo>
                    <a:close/>
                    <a:moveTo>
                      <a:pt x="13" y="12"/>
                    </a:move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2" y="39"/>
                      <a:pt x="13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9" y="39"/>
                      <a:pt x="39" y="38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8" y="12"/>
                      <a:pt x="38" y="12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05" name="Freeform 263"/>
              <p:cNvSpPr>
                <a:spLocks noEditPoints="1"/>
              </p:cNvSpPr>
              <p:nvPr/>
            </p:nvSpPr>
            <p:spPr bwMode="auto">
              <a:xfrm>
                <a:off x="5410509" y="3629984"/>
                <a:ext cx="96246" cy="94358"/>
              </a:xfrm>
              <a:custGeom>
                <a:avLst/>
                <a:gdLst>
                  <a:gd name="T0" fmla="*/ 2147483646 w 52"/>
                  <a:gd name="T1" fmla="*/ 2147483646 h 51"/>
                  <a:gd name="T2" fmla="*/ 2147483646 w 52"/>
                  <a:gd name="T3" fmla="*/ 2147483646 h 51"/>
                  <a:gd name="T4" fmla="*/ 0 w 52"/>
                  <a:gd name="T5" fmla="*/ 2147483646 h 51"/>
                  <a:gd name="T6" fmla="*/ 0 w 52"/>
                  <a:gd name="T7" fmla="*/ 2147483646 h 51"/>
                  <a:gd name="T8" fmla="*/ 2147483646 w 52"/>
                  <a:gd name="T9" fmla="*/ 0 h 51"/>
                  <a:gd name="T10" fmla="*/ 2147483646 w 52"/>
                  <a:gd name="T11" fmla="*/ 0 h 51"/>
                  <a:gd name="T12" fmla="*/ 2147483646 w 52"/>
                  <a:gd name="T13" fmla="*/ 2147483646 h 51"/>
                  <a:gd name="T14" fmla="*/ 2147483646 w 52"/>
                  <a:gd name="T15" fmla="*/ 2147483646 h 51"/>
                  <a:gd name="T16" fmla="*/ 2147483646 w 52"/>
                  <a:gd name="T17" fmla="*/ 2147483646 h 51"/>
                  <a:gd name="T18" fmla="*/ 2147483646 w 52"/>
                  <a:gd name="T19" fmla="*/ 2147483646 h 51"/>
                  <a:gd name="T20" fmla="*/ 2147483646 w 52"/>
                  <a:gd name="T21" fmla="*/ 2147483646 h 51"/>
                  <a:gd name="T22" fmla="*/ 2147483646 w 52"/>
                  <a:gd name="T23" fmla="*/ 2147483646 h 51"/>
                  <a:gd name="T24" fmla="*/ 2147483646 w 52"/>
                  <a:gd name="T25" fmla="*/ 2147483646 h 51"/>
                  <a:gd name="T26" fmla="*/ 2147483646 w 52"/>
                  <a:gd name="T27" fmla="*/ 2147483646 h 51"/>
                  <a:gd name="T28" fmla="*/ 2147483646 w 52"/>
                  <a:gd name="T29" fmla="*/ 2147483646 h 51"/>
                  <a:gd name="T30" fmla="*/ 2147483646 w 52"/>
                  <a:gd name="T31" fmla="*/ 2147483646 h 51"/>
                  <a:gd name="T32" fmla="*/ 2147483646 w 52"/>
                  <a:gd name="T33" fmla="*/ 2147483646 h 51"/>
                  <a:gd name="T34" fmla="*/ 2147483646 w 52"/>
                  <a:gd name="T35" fmla="*/ 2147483646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2" h="51">
                    <a:moveTo>
                      <a:pt x="39" y="51"/>
                    </a:moveTo>
                    <a:cubicBezTo>
                      <a:pt x="14" y="51"/>
                      <a:pt x="14" y="51"/>
                      <a:pt x="14" y="51"/>
                    </a:cubicBezTo>
                    <a:cubicBezTo>
                      <a:pt x="6" y="51"/>
                      <a:pt x="0" y="45"/>
                      <a:pt x="0" y="3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6" y="0"/>
                      <a:pt x="52" y="6"/>
                      <a:pt x="52" y="13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45"/>
                      <a:pt x="46" y="51"/>
                      <a:pt x="39" y="51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2"/>
                      <a:pt x="12" y="13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3" y="39"/>
                      <a:pt x="14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9"/>
                      <a:pt x="40" y="38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2"/>
                      <a:pt x="39" y="12"/>
                      <a:pt x="39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10920193" y="1990038"/>
              <a:ext cx="156120" cy="186494"/>
              <a:chOff x="2597108" y="2161366"/>
              <a:chExt cx="317500" cy="338659"/>
            </a:xfrm>
          </p:grpSpPr>
          <p:sp>
            <p:nvSpPr>
              <p:cNvPr id="98" name="任意多边形 162"/>
              <p:cNvSpPr/>
              <p:nvPr/>
            </p:nvSpPr>
            <p:spPr>
              <a:xfrm>
                <a:off x="2678071" y="2230953"/>
                <a:ext cx="156104" cy="57990"/>
              </a:xfrm>
              <a:custGeom>
                <a:avLst/>
                <a:gdLst/>
                <a:ahLst/>
                <a:cxnLst/>
                <a:rect l="0" t="0" r="0" b="0"/>
                <a:pathLst>
                  <a:path w="522" h="219">
                    <a:moveTo>
                      <a:pt x="261" y="0"/>
                    </a:moveTo>
                    <a:cubicBezTo>
                      <a:pt x="130" y="0"/>
                      <a:pt x="23" y="94"/>
                      <a:pt x="0" y="218"/>
                    </a:cubicBezTo>
                    <a:lnTo>
                      <a:pt x="75" y="218"/>
                    </a:lnTo>
                    <a:cubicBezTo>
                      <a:pt x="96" y="135"/>
                      <a:pt x="171" y="74"/>
                      <a:pt x="261" y="74"/>
                    </a:cubicBezTo>
                    <a:cubicBezTo>
                      <a:pt x="350" y="74"/>
                      <a:pt x="425" y="135"/>
                      <a:pt x="447" y="218"/>
                    </a:cubicBezTo>
                    <a:lnTo>
                      <a:pt x="521" y="218"/>
                    </a:lnTo>
                    <a:cubicBezTo>
                      <a:pt x="499" y="94"/>
                      <a:pt x="391" y="0"/>
                      <a:pt x="261" y="0"/>
                    </a:cubicBezTo>
                  </a:path>
                </a:pathLst>
              </a:custGeom>
              <a:solidFill>
                <a:srgbClr val="7030A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9" name="任意多边形 163"/>
              <p:cNvSpPr/>
              <p:nvPr/>
            </p:nvSpPr>
            <p:spPr>
              <a:xfrm>
                <a:off x="2597108" y="2161366"/>
                <a:ext cx="317500" cy="210154"/>
              </a:xfrm>
              <a:custGeom>
                <a:avLst/>
                <a:gdLst/>
                <a:ahLst/>
                <a:cxnLst/>
                <a:rect l="0" t="0" r="0" b="0"/>
                <a:pathLst>
                  <a:path w="1057" h="796">
                    <a:moveTo>
                      <a:pt x="76" y="483"/>
                    </a:moveTo>
                    <a:cubicBezTo>
                      <a:pt x="100" y="254"/>
                      <a:pt x="293" y="76"/>
                      <a:pt x="528" y="76"/>
                    </a:cubicBezTo>
                    <a:cubicBezTo>
                      <a:pt x="762" y="76"/>
                      <a:pt x="955" y="255"/>
                      <a:pt x="980" y="483"/>
                    </a:cubicBezTo>
                    <a:lnTo>
                      <a:pt x="1056" y="483"/>
                    </a:lnTo>
                    <a:cubicBezTo>
                      <a:pt x="1032" y="213"/>
                      <a:pt x="804" y="0"/>
                      <a:pt x="528" y="0"/>
                    </a:cubicBezTo>
                    <a:cubicBezTo>
                      <a:pt x="251" y="0"/>
                      <a:pt x="24" y="212"/>
                      <a:pt x="0" y="483"/>
                    </a:cubicBezTo>
                    <a:lnTo>
                      <a:pt x="76" y="483"/>
                    </a:lnTo>
                    <a:close/>
                    <a:moveTo>
                      <a:pt x="528" y="795"/>
                    </a:moveTo>
                    <a:cubicBezTo>
                      <a:pt x="658" y="795"/>
                      <a:pt x="767" y="701"/>
                      <a:pt x="789" y="577"/>
                    </a:cubicBezTo>
                    <a:lnTo>
                      <a:pt x="715" y="577"/>
                    </a:lnTo>
                    <a:cubicBezTo>
                      <a:pt x="694" y="660"/>
                      <a:pt x="618" y="722"/>
                      <a:pt x="529" y="722"/>
                    </a:cubicBezTo>
                    <a:cubicBezTo>
                      <a:pt x="438" y="722"/>
                      <a:pt x="363" y="659"/>
                      <a:pt x="343" y="577"/>
                    </a:cubicBezTo>
                    <a:lnTo>
                      <a:pt x="268" y="577"/>
                    </a:lnTo>
                    <a:cubicBezTo>
                      <a:pt x="289" y="701"/>
                      <a:pt x="397" y="795"/>
                      <a:pt x="528" y="795"/>
                    </a:cubicBezTo>
                    <a:close/>
                  </a:path>
                </a:pathLst>
              </a:custGeom>
              <a:solidFill>
                <a:srgbClr val="7030A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0" name="任意多边形 164"/>
              <p:cNvSpPr/>
              <p:nvPr/>
            </p:nvSpPr>
            <p:spPr>
              <a:xfrm>
                <a:off x="2597108" y="2313531"/>
                <a:ext cx="317500" cy="186494"/>
              </a:xfrm>
              <a:custGeom>
                <a:avLst/>
                <a:gdLst/>
                <a:ahLst/>
                <a:cxnLst/>
                <a:rect l="0" t="0" r="0" b="0"/>
                <a:pathLst>
                  <a:path w="1058" h="711">
                    <a:moveTo>
                      <a:pt x="1057" y="0"/>
                    </a:moveTo>
                    <a:lnTo>
                      <a:pt x="981" y="0"/>
                    </a:lnTo>
                    <a:cubicBezTo>
                      <a:pt x="957" y="228"/>
                      <a:pt x="764" y="407"/>
                      <a:pt x="529" y="407"/>
                    </a:cubicBezTo>
                    <a:cubicBezTo>
                      <a:pt x="293" y="407"/>
                      <a:pt x="100" y="228"/>
                      <a:pt x="77" y="0"/>
                    </a:cubicBezTo>
                    <a:lnTo>
                      <a:pt x="0" y="0"/>
                    </a:lnTo>
                    <a:cubicBezTo>
                      <a:pt x="18" y="202"/>
                      <a:pt x="150" y="373"/>
                      <a:pt x="331" y="445"/>
                    </a:cubicBezTo>
                    <a:lnTo>
                      <a:pt x="194" y="652"/>
                    </a:lnTo>
                    <a:cubicBezTo>
                      <a:pt x="186" y="664"/>
                      <a:pt x="185" y="678"/>
                      <a:pt x="192" y="691"/>
                    </a:cubicBezTo>
                    <a:cubicBezTo>
                      <a:pt x="199" y="703"/>
                      <a:pt x="212" y="710"/>
                      <a:pt x="225" y="710"/>
                    </a:cubicBezTo>
                    <a:lnTo>
                      <a:pt x="832" y="710"/>
                    </a:lnTo>
                    <a:cubicBezTo>
                      <a:pt x="846" y="710"/>
                      <a:pt x="858" y="704"/>
                      <a:pt x="865" y="691"/>
                    </a:cubicBezTo>
                    <a:cubicBezTo>
                      <a:pt x="871" y="679"/>
                      <a:pt x="871" y="664"/>
                      <a:pt x="863" y="652"/>
                    </a:cubicBezTo>
                    <a:lnTo>
                      <a:pt x="726" y="445"/>
                    </a:lnTo>
                    <a:cubicBezTo>
                      <a:pt x="906" y="373"/>
                      <a:pt x="1039" y="202"/>
                      <a:pt x="1057" y="0"/>
                    </a:cubicBezTo>
                    <a:close/>
                    <a:moveTo>
                      <a:pt x="761" y="635"/>
                    </a:moveTo>
                    <a:lnTo>
                      <a:pt x="297" y="635"/>
                    </a:lnTo>
                    <a:lnTo>
                      <a:pt x="408" y="469"/>
                    </a:lnTo>
                    <a:cubicBezTo>
                      <a:pt x="447" y="479"/>
                      <a:pt x="488" y="483"/>
                      <a:pt x="530" y="483"/>
                    </a:cubicBezTo>
                    <a:cubicBezTo>
                      <a:pt x="571" y="483"/>
                      <a:pt x="612" y="479"/>
                      <a:pt x="651" y="469"/>
                    </a:cubicBezTo>
                    <a:lnTo>
                      <a:pt x="761" y="635"/>
                    </a:lnTo>
                    <a:close/>
                  </a:path>
                </a:pathLst>
              </a:custGeom>
              <a:solidFill>
                <a:srgbClr val="7030A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80" name="组合 210"/>
            <p:cNvGrpSpPr/>
            <p:nvPr/>
          </p:nvGrpSpPr>
          <p:grpSpPr>
            <a:xfrm rot="3595338">
              <a:off x="11185752" y="1564156"/>
              <a:ext cx="177919" cy="372456"/>
              <a:chOff x="4426424" y="5236058"/>
              <a:chExt cx="184942" cy="283075"/>
            </a:xfrm>
          </p:grpSpPr>
          <p:sp>
            <p:nvSpPr>
              <p:cNvPr id="96" name="Rectangle 68"/>
              <p:cNvSpPr>
                <a:spLocks noChangeArrowheads="1"/>
              </p:cNvSpPr>
              <p:nvPr/>
            </p:nvSpPr>
            <p:spPr bwMode="auto">
              <a:xfrm>
                <a:off x="4500022" y="5273801"/>
                <a:ext cx="37743" cy="245332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4426424" y="5236058"/>
                <a:ext cx="184942" cy="120779"/>
              </a:xfrm>
              <a:custGeom>
                <a:avLst/>
                <a:gdLst>
                  <a:gd name="T0" fmla="*/ 2147483646 w 98"/>
                  <a:gd name="T1" fmla="*/ 2147483646 h 64"/>
                  <a:gd name="T2" fmla="*/ 2147483646 w 98"/>
                  <a:gd name="T3" fmla="*/ 2147483646 h 64"/>
                  <a:gd name="T4" fmla="*/ 2147483646 w 98"/>
                  <a:gd name="T5" fmla="*/ 2147483646 h 64"/>
                  <a:gd name="T6" fmla="*/ 0 w 98"/>
                  <a:gd name="T7" fmla="*/ 2147483646 h 64"/>
                  <a:gd name="T8" fmla="*/ 2147483646 w 98"/>
                  <a:gd name="T9" fmla="*/ 0 h 64"/>
                  <a:gd name="T10" fmla="*/ 2147483646 w 98"/>
                  <a:gd name="T11" fmla="*/ 2147483646 h 64"/>
                  <a:gd name="T12" fmla="*/ 2147483646 w 98"/>
                  <a:gd name="T13" fmla="*/ 2147483646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" h="64">
                    <a:moveTo>
                      <a:pt x="84" y="64"/>
                    </a:moveTo>
                    <a:lnTo>
                      <a:pt x="49" y="28"/>
                    </a:lnTo>
                    <a:lnTo>
                      <a:pt x="14" y="64"/>
                    </a:lnTo>
                    <a:lnTo>
                      <a:pt x="0" y="49"/>
                    </a:lnTo>
                    <a:lnTo>
                      <a:pt x="49" y="0"/>
                    </a:lnTo>
                    <a:lnTo>
                      <a:pt x="98" y="49"/>
                    </a:lnTo>
                    <a:lnTo>
                      <a:pt x="84" y="64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</p:grpSp>
        <p:grpSp>
          <p:nvGrpSpPr>
            <p:cNvPr id="81" name="组合 250"/>
            <p:cNvGrpSpPr/>
            <p:nvPr/>
          </p:nvGrpSpPr>
          <p:grpSpPr>
            <a:xfrm>
              <a:off x="10814462" y="1721769"/>
              <a:ext cx="186756" cy="190453"/>
              <a:chOff x="10687124" y="2879108"/>
              <a:chExt cx="356536" cy="339557"/>
            </a:xfrm>
            <a:solidFill>
              <a:srgbClr val="7030A0"/>
            </a:solidFill>
          </p:grpSpPr>
          <p:sp>
            <p:nvSpPr>
              <p:cNvPr id="82" name="Freeform 252"/>
              <p:cNvSpPr>
                <a:spLocks noEditPoints="1"/>
              </p:cNvSpPr>
              <p:nvPr/>
            </p:nvSpPr>
            <p:spPr bwMode="auto">
              <a:xfrm>
                <a:off x="10826720" y="3001725"/>
                <a:ext cx="73571" cy="69798"/>
              </a:xfrm>
              <a:custGeom>
                <a:avLst/>
                <a:gdLst>
                  <a:gd name="T0" fmla="*/ 30163 w 39"/>
                  <a:gd name="T1" fmla="*/ 58738 h 38"/>
                  <a:gd name="T2" fmla="*/ 0 w 39"/>
                  <a:gd name="T3" fmla="*/ 29369 h 38"/>
                  <a:gd name="T4" fmla="*/ 30163 w 39"/>
                  <a:gd name="T5" fmla="*/ 0 h 38"/>
                  <a:gd name="T6" fmla="*/ 61913 w 39"/>
                  <a:gd name="T7" fmla="*/ 29369 h 38"/>
                  <a:gd name="T8" fmla="*/ 30163 w 39"/>
                  <a:gd name="T9" fmla="*/ 58738 h 38"/>
                  <a:gd name="T10" fmla="*/ 30163 w 39"/>
                  <a:gd name="T11" fmla="*/ 12366 h 38"/>
                  <a:gd name="T12" fmla="*/ 12700 w 39"/>
                  <a:gd name="T13" fmla="*/ 29369 h 38"/>
                  <a:gd name="T14" fmla="*/ 30163 w 39"/>
                  <a:gd name="T15" fmla="*/ 46372 h 38"/>
                  <a:gd name="T16" fmla="*/ 49213 w 39"/>
                  <a:gd name="T17" fmla="*/ 29369 h 38"/>
                  <a:gd name="T18" fmla="*/ 30163 w 39"/>
                  <a:gd name="T19" fmla="*/ 12366 h 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19" y="38"/>
                    </a:moveTo>
                    <a:cubicBezTo>
                      <a:pt x="9" y="38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cubicBezTo>
                      <a:pt x="39" y="30"/>
                      <a:pt x="30" y="38"/>
                      <a:pt x="19" y="38"/>
                    </a:cubicBezTo>
                    <a:close/>
                    <a:moveTo>
                      <a:pt x="19" y="8"/>
                    </a:moveTo>
                    <a:cubicBezTo>
                      <a:pt x="13" y="8"/>
                      <a:pt x="8" y="13"/>
                      <a:pt x="8" y="19"/>
                    </a:cubicBezTo>
                    <a:cubicBezTo>
                      <a:pt x="8" y="25"/>
                      <a:pt x="13" y="30"/>
                      <a:pt x="19" y="30"/>
                    </a:cubicBezTo>
                    <a:cubicBezTo>
                      <a:pt x="25" y="30"/>
                      <a:pt x="31" y="25"/>
                      <a:pt x="31" y="19"/>
                    </a:cubicBezTo>
                    <a:cubicBezTo>
                      <a:pt x="31" y="13"/>
                      <a:pt x="25" y="8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83" name="Freeform 253"/>
              <p:cNvSpPr>
                <a:spLocks/>
              </p:cNvSpPr>
              <p:nvPr/>
            </p:nvSpPr>
            <p:spPr bwMode="auto">
              <a:xfrm>
                <a:off x="10843697" y="3133775"/>
                <a:ext cx="39616" cy="18864"/>
              </a:xfrm>
              <a:custGeom>
                <a:avLst/>
                <a:gdLst>
                  <a:gd name="T0" fmla="*/ 15875 w 21"/>
                  <a:gd name="T1" fmla="*/ 15875 h 10"/>
                  <a:gd name="T2" fmla="*/ 0 w 21"/>
                  <a:gd name="T3" fmla="*/ 9525 h 10"/>
                  <a:gd name="T4" fmla="*/ 7938 w 21"/>
                  <a:gd name="T5" fmla="*/ 0 h 10"/>
                  <a:gd name="T6" fmla="*/ 23813 w 21"/>
                  <a:gd name="T7" fmla="*/ 0 h 10"/>
                  <a:gd name="T8" fmla="*/ 33338 w 21"/>
                  <a:gd name="T9" fmla="*/ 9525 h 10"/>
                  <a:gd name="T10" fmla="*/ 15875 w 21"/>
                  <a:gd name="T11" fmla="*/ 1587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" h="10">
                    <a:moveTo>
                      <a:pt x="10" y="10"/>
                    </a:moveTo>
                    <a:cubicBezTo>
                      <a:pt x="6" y="10"/>
                      <a:pt x="3" y="9"/>
                      <a:pt x="0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3"/>
                      <a:pt x="13" y="3"/>
                      <a:pt x="15" y="0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8" y="9"/>
                      <a:pt x="14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84" name="Freeform 254"/>
              <p:cNvSpPr>
                <a:spLocks/>
              </p:cNvSpPr>
              <p:nvPr/>
            </p:nvSpPr>
            <p:spPr bwMode="auto">
              <a:xfrm>
                <a:off x="10821060" y="3158299"/>
                <a:ext cx="83003" cy="28297"/>
              </a:xfrm>
              <a:custGeom>
                <a:avLst/>
                <a:gdLst>
                  <a:gd name="T0" fmla="*/ 34925 w 46"/>
                  <a:gd name="T1" fmla="*/ 23813 h 15"/>
                  <a:gd name="T2" fmla="*/ 0 w 46"/>
                  <a:gd name="T3" fmla="*/ 9525 h 15"/>
                  <a:gd name="T4" fmla="*/ 9111 w 46"/>
                  <a:gd name="T5" fmla="*/ 0 h 15"/>
                  <a:gd name="T6" fmla="*/ 62258 w 46"/>
                  <a:gd name="T7" fmla="*/ 0 h 15"/>
                  <a:gd name="T8" fmla="*/ 69850 w 46"/>
                  <a:gd name="T9" fmla="*/ 9525 h 15"/>
                  <a:gd name="T10" fmla="*/ 34925 w 46"/>
                  <a:gd name="T11" fmla="*/ 23813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15">
                    <a:moveTo>
                      <a:pt x="23" y="15"/>
                    </a:moveTo>
                    <a:cubicBezTo>
                      <a:pt x="15" y="15"/>
                      <a:pt x="7" y="12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5" y="10"/>
                      <a:pt x="31" y="10"/>
                      <a:pt x="41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0" y="12"/>
                      <a:pt x="32" y="15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85" name="Freeform 255"/>
              <p:cNvSpPr>
                <a:spLocks/>
              </p:cNvSpPr>
              <p:nvPr/>
            </p:nvSpPr>
            <p:spPr bwMode="auto">
              <a:xfrm>
                <a:off x="10798423" y="3182822"/>
                <a:ext cx="130164" cy="35843"/>
              </a:xfrm>
              <a:custGeom>
                <a:avLst/>
                <a:gdLst>
                  <a:gd name="T0" fmla="*/ 53998 w 71"/>
                  <a:gd name="T1" fmla="*/ 30163 h 20"/>
                  <a:gd name="T2" fmla="*/ 0 w 71"/>
                  <a:gd name="T3" fmla="*/ 7541 h 20"/>
                  <a:gd name="T4" fmla="*/ 7714 w 71"/>
                  <a:gd name="T5" fmla="*/ 0 h 20"/>
                  <a:gd name="T6" fmla="*/ 100281 w 71"/>
                  <a:gd name="T7" fmla="*/ 0 h 20"/>
                  <a:gd name="T8" fmla="*/ 109538 w 71"/>
                  <a:gd name="T9" fmla="*/ 7541 h 20"/>
                  <a:gd name="T10" fmla="*/ 53998 w 71"/>
                  <a:gd name="T11" fmla="*/ 30163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1" h="20">
                    <a:moveTo>
                      <a:pt x="35" y="20"/>
                    </a:moveTo>
                    <a:cubicBezTo>
                      <a:pt x="22" y="20"/>
                      <a:pt x="9" y="15"/>
                      <a:pt x="0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16"/>
                      <a:pt x="49" y="16"/>
                      <a:pt x="65" y="0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61" y="15"/>
                      <a:pt x="48" y="20"/>
                      <a:pt x="3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86" name="Oval 256"/>
              <p:cNvSpPr>
                <a:spLocks noChangeArrowheads="1"/>
              </p:cNvSpPr>
              <p:nvPr/>
            </p:nvSpPr>
            <p:spPr bwMode="auto">
              <a:xfrm>
                <a:off x="10851243" y="3026249"/>
                <a:ext cx="22637" cy="207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87" name="Freeform 257"/>
              <p:cNvSpPr>
                <a:spLocks/>
              </p:cNvSpPr>
              <p:nvPr/>
            </p:nvSpPr>
            <p:spPr bwMode="auto">
              <a:xfrm>
                <a:off x="10922927" y="3041341"/>
                <a:ext cx="96209" cy="137710"/>
              </a:xfrm>
              <a:custGeom>
                <a:avLst/>
                <a:gdLst>
                  <a:gd name="T0" fmla="*/ 80963 w 52"/>
                  <a:gd name="T1" fmla="*/ 115888 h 75"/>
                  <a:gd name="T2" fmla="*/ 56051 w 52"/>
                  <a:gd name="T3" fmla="*/ 115888 h 75"/>
                  <a:gd name="T4" fmla="*/ 0 w 52"/>
                  <a:gd name="T5" fmla="*/ 21632 h 75"/>
                  <a:gd name="T6" fmla="*/ 12456 w 52"/>
                  <a:gd name="T7" fmla="*/ 0 h 75"/>
                  <a:gd name="T8" fmla="*/ 80963 w 52"/>
                  <a:gd name="T9" fmla="*/ 11588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" h="75">
                    <a:moveTo>
                      <a:pt x="52" y="75"/>
                    </a:move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49"/>
                      <a:pt x="22" y="26"/>
                      <a:pt x="0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5" y="15"/>
                      <a:pt x="52" y="44"/>
                      <a:pt x="5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88" name="Freeform 258"/>
              <p:cNvSpPr>
                <a:spLocks/>
              </p:cNvSpPr>
              <p:nvPr/>
            </p:nvSpPr>
            <p:spPr bwMode="auto">
              <a:xfrm>
                <a:off x="10707874" y="3041341"/>
                <a:ext cx="94322" cy="137710"/>
              </a:xfrm>
              <a:custGeom>
                <a:avLst/>
                <a:gdLst>
                  <a:gd name="T0" fmla="*/ 24902 w 51"/>
                  <a:gd name="T1" fmla="*/ 115888 h 74"/>
                  <a:gd name="T2" fmla="*/ 0 w 51"/>
                  <a:gd name="T3" fmla="*/ 115888 h 74"/>
                  <a:gd name="T4" fmla="*/ 66924 w 51"/>
                  <a:gd name="T5" fmla="*/ 0 h 74"/>
                  <a:gd name="T6" fmla="*/ 79375 w 51"/>
                  <a:gd name="T7" fmla="*/ 21925 h 74"/>
                  <a:gd name="T8" fmla="*/ 24902 w 51"/>
                  <a:gd name="T9" fmla="*/ 115888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74">
                    <a:moveTo>
                      <a:pt x="16" y="74"/>
                    </a:moveTo>
                    <a:cubicBezTo>
                      <a:pt x="0" y="74"/>
                      <a:pt x="0" y="74"/>
                      <a:pt x="0" y="74"/>
                    </a:cubicBezTo>
                    <a:cubicBezTo>
                      <a:pt x="0" y="43"/>
                      <a:pt x="16" y="15"/>
                      <a:pt x="43" y="0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29" y="26"/>
                      <a:pt x="16" y="49"/>
                      <a:pt x="16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89" name="Freeform 259"/>
              <p:cNvSpPr>
                <a:spLocks noEditPoints="1"/>
              </p:cNvSpPr>
              <p:nvPr/>
            </p:nvSpPr>
            <p:spPr bwMode="auto">
              <a:xfrm>
                <a:off x="10689010" y="2922495"/>
                <a:ext cx="348990" cy="199961"/>
              </a:xfrm>
              <a:custGeom>
                <a:avLst/>
                <a:gdLst>
                  <a:gd name="T0" fmla="*/ 146067 w 189"/>
                  <a:gd name="T1" fmla="*/ 168275 h 108"/>
                  <a:gd name="T2" fmla="*/ 74587 w 189"/>
                  <a:gd name="T3" fmla="*/ 96602 h 108"/>
                  <a:gd name="T4" fmla="*/ 80803 w 189"/>
                  <a:gd name="T5" fmla="*/ 68556 h 108"/>
                  <a:gd name="T6" fmla="*/ 32632 w 189"/>
                  <a:gd name="T7" fmla="*/ 68556 h 108"/>
                  <a:gd name="T8" fmla="*/ 0 w 189"/>
                  <a:gd name="T9" fmla="*/ 34278 h 108"/>
                  <a:gd name="T10" fmla="*/ 32632 w 189"/>
                  <a:gd name="T11" fmla="*/ 0 h 108"/>
                  <a:gd name="T12" fmla="*/ 259502 w 189"/>
                  <a:gd name="T13" fmla="*/ 0 h 108"/>
                  <a:gd name="T14" fmla="*/ 293688 w 189"/>
                  <a:gd name="T15" fmla="*/ 34278 h 108"/>
                  <a:gd name="T16" fmla="*/ 259502 w 189"/>
                  <a:gd name="T17" fmla="*/ 68556 h 108"/>
                  <a:gd name="T18" fmla="*/ 212885 w 189"/>
                  <a:gd name="T19" fmla="*/ 68556 h 108"/>
                  <a:gd name="T20" fmla="*/ 219101 w 189"/>
                  <a:gd name="T21" fmla="*/ 96602 h 108"/>
                  <a:gd name="T22" fmla="*/ 146067 w 189"/>
                  <a:gd name="T23" fmla="*/ 168275 h 108"/>
                  <a:gd name="T24" fmla="*/ 32632 w 189"/>
                  <a:gd name="T25" fmla="*/ 24930 h 108"/>
                  <a:gd name="T26" fmla="*/ 24862 w 189"/>
                  <a:gd name="T27" fmla="*/ 34278 h 108"/>
                  <a:gd name="T28" fmla="*/ 32632 w 189"/>
                  <a:gd name="T29" fmla="*/ 43627 h 108"/>
                  <a:gd name="T30" fmla="*/ 102558 w 189"/>
                  <a:gd name="T31" fmla="*/ 43627 h 108"/>
                  <a:gd name="T32" fmla="*/ 114989 w 189"/>
                  <a:gd name="T33" fmla="*/ 51417 h 108"/>
                  <a:gd name="T34" fmla="*/ 111881 w 189"/>
                  <a:gd name="T35" fmla="*/ 63882 h 108"/>
                  <a:gd name="T36" fmla="*/ 99450 w 189"/>
                  <a:gd name="T37" fmla="*/ 96602 h 108"/>
                  <a:gd name="T38" fmla="*/ 146067 w 189"/>
                  <a:gd name="T39" fmla="*/ 143345 h 108"/>
                  <a:gd name="T40" fmla="*/ 194238 w 189"/>
                  <a:gd name="T41" fmla="*/ 96602 h 108"/>
                  <a:gd name="T42" fmla="*/ 180253 w 189"/>
                  <a:gd name="T43" fmla="*/ 63882 h 108"/>
                  <a:gd name="T44" fmla="*/ 178699 w 189"/>
                  <a:gd name="T45" fmla="*/ 51417 h 108"/>
                  <a:gd name="T46" fmla="*/ 189576 w 189"/>
                  <a:gd name="T47" fmla="*/ 43627 h 108"/>
                  <a:gd name="T48" fmla="*/ 259502 w 189"/>
                  <a:gd name="T49" fmla="*/ 43627 h 108"/>
                  <a:gd name="T50" fmla="*/ 268826 w 189"/>
                  <a:gd name="T51" fmla="*/ 34278 h 108"/>
                  <a:gd name="T52" fmla="*/ 259502 w 189"/>
                  <a:gd name="T53" fmla="*/ 24930 h 108"/>
                  <a:gd name="T54" fmla="*/ 32632 w 189"/>
                  <a:gd name="T55" fmla="*/ 24930 h 10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89" h="108">
                    <a:moveTo>
                      <a:pt x="94" y="108"/>
                    </a:moveTo>
                    <a:cubicBezTo>
                      <a:pt x="69" y="108"/>
                      <a:pt x="48" y="88"/>
                      <a:pt x="48" y="62"/>
                    </a:cubicBezTo>
                    <a:cubicBezTo>
                      <a:pt x="48" y="56"/>
                      <a:pt x="49" y="50"/>
                      <a:pt x="52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9" y="44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79" y="0"/>
                      <a:pt x="189" y="10"/>
                      <a:pt x="189" y="22"/>
                    </a:cubicBezTo>
                    <a:cubicBezTo>
                      <a:pt x="189" y="34"/>
                      <a:pt x="179" y="44"/>
                      <a:pt x="167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9" y="50"/>
                      <a:pt x="141" y="56"/>
                      <a:pt x="141" y="62"/>
                    </a:cubicBezTo>
                    <a:cubicBezTo>
                      <a:pt x="141" y="88"/>
                      <a:pt x="120" y="108"/>
                      <a:pt x="94" y="108"/>
                    </a:cubicBezTo>
                    <a:close/>
                    <a:moveTo>
                      <a:pt x="21" y="16"/>
                    </a:moveTo>
                    <a:cubicBezTo>
                      <a:pt x="18" y="16"/>
                      <a:pt x="16" y="19"/>
                      <a:pt x="16" y="22"/>
                    </a:cubicBezTo>
                    <a:cubicBezTo>
                      <a:pt x="16" y="25"/>
                      <a:pt x="18" y="28"/>
                      <a:pt x="21" y="2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0" y="28"/>
                      <a:pt x="72" y="30"/>
                      <a:pt x="74" y="33"/>
                    </a:cubicBezTo>
                    <a:cubicBezTo>
                      <a:pt x="75" y="36"/>
                      <a:pt x="74" y="39"/>
                      <a:pt x="72" y="41"/>
                    </a:cubicBezTo>
                    <a:cubicBezTo>
                      <a:pt x="67" y="47"/>
                      <a:pt x="64" y="54"/>
                      <a:pt x="64" y="62"/>
                    </a:cubicBezTo>
                    <a:cubicBezTo>
                      <a:pt x="64" y="79"/>
                      <a:pt x="78" y="92"/>
                      <a:pt x="94" y="92"/>
                    </a:cubicBezTo>
                    <a:cubicBezTo>
                      <a:pt x="111" y="92"/>
                      <a:pt x="125" y="79"/>
                      <a:pt x="125" y="62"/>
                    </a:cubicBezTo>
                    <a:cubicBezTo>
                      <a:pt x="125" y="54"/>
                      <a:pt x="122" y="47"/>
                      <a:pt x="116" y="41"/>
                    </a:cubicBezTo>
                    <a:cubicBezTo>
                      <a:pt x="114" y="39"/>
                      <a:pt x="114" y="36"/>
                      <a:pt x="115" y="33"/>
                    </a:cubicBezTo>
                    <a:cubicBezTo>
                      <a:pt x="116" y="30"/>
                      <a:pt x="119" y="28"/>
                      <a:pt x="122" y="28"/>
                    </a:cubicBezTo>
                    <a:cubicBezTo>
                      <a:pt x="167" y="28"/>
                      <a:pt x="167" y="28"/>
                      <a:pt x="167" y="28"/>
                    </a:cubicBezTo>
                    <a:cubicBezTo>
                      <a:pt x="170" y="28"/>
                      <a:pt x="173" y="25"/>
                      <a:pt x="173" y="22"/>
                    </a:cubicBezTo>
                    <a:cubicBezTo>
                      <a:pt x="173" y="19"/>
                      <a:pt x="170" y="16"/>
                      <a:pt x="167" y="16"/>
                    </a:cubicBezTo>
                    <a:lnTo>
                      <a:pt x="2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90" name="Rectangle 260"/>
              <p:cNvSpPr>
                <a:spLocks noChangeArrowheads="1"/>
              </p:cNvSpPr>
              <p:nvPr/>
            </p:nvSpPr>
            <p:spPr bwMode="auto">
              <a:xfrm>
                <a:off x="10726738" y="2879108"/>
                <a:ext cx="116959" cy="22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91" name="Rectangle 261"/>
              <p:cNvSpPr>
                <a:spLocks noChangeArrowheads="1"/>
              </p:cNvSpPr>
              <p:nvPr/>
            </p:nvSpPr>
            <p:spPr bwMode="auto">
              <a:xfrm>
                <a:off x="10766354" y="2890427"/>
                <a:ext cx="37729" cy="471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92" name="Rectangle 262"/>
              <p:cNvSpPr>
                <a:spLocks noChangeArrowheads="1"/>
              </p:cNvSpPr>
              <p:nvPr/>
            </p:nvSpPr>
            <p:spPr bwMode="auto">
              <a:xfrm>
                <a:off x="10883313" y="2879108"/>
                <a:ext cx="116959" cy="22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93" name="Rectangle 263"/>
              <p:cNvSpPr>
                <a:spLocks noChangeArrowheads="1"/>
              </p:cNvSpPr>
              <p:nvPr/>
            </p:nvSpPr>
            <p:spPr bwMode="auto">
              <a:xfrm>
                <a:off x="10922927" y="2890427"/>
                <a:ext cx="37729" cy="471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94" name="Oval 264"/>
              <p:cNvSpPr>
                <a:spLocks noChangeArrowheads="1"/>
              </p:cNvSpPr>
              <p:nvPr/>
            </p:nvSpPr>
            <p:spPr bwMode="auto">
              <a:xfrm>
                <a:off x="10687124" y="3133775"/>
                <a:ext cx="77344" cy="7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  <p:sp>
            <p:nvSpPr>
              <p:cNvPr id="95" name="Oval 265"/>
              <p:cNvSpPr>
                <a:spLocks noChangeArrowheads="1"/>
              </p:cNvSpPr>
              <p:nvPr/>
            </p:nvSpPr>
            <p:spPr bwMode="auto">
              <a:xfrm>
                <a:off x="10966316" y="3133775"/>
                <a:ext cx="77344" cy="7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8"/>
              </a:p>
            </p:txBody>
          </p:sp>
        </p:grpSp>
      </p:grpSp>
      <p:sp>
        <p:nvSpPr>
          <p:cNvPr id="106" name="矩形 256"/>
          <p:cNvSpPr/>
          <p:nvPr/>
        </p:nvSpPr>
        <p:spPr>
          <a:xfrm>
            <a:off x="10865025" y="2159965"/>
            <a:ext cx="1099433" cy="576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rgbClr val="000000"/>
              </a:solidFill>
            </a:endParaRPr>
          </a:p>
          <a:p>
            <a:r>
              <a:rPr lang="en-US" altLang="zh-CN" sz="1050" dirty="0">
                <a:solidFill>
                  <a:srgbClr val="000000"/>
                </a:solidFill>
              </a:rPr>
              <a:t>Video-based remote control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168" y="0"/>
            <a:ext cx="12127831" cy="689811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New media services emerge with challenging requirements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129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175790" y="1309444"/>
            <a:ext cx="5821024" cy="2143174"/>
          </a:xfrm>
          <a:prstGeom prst="roundRect">
            <a:avLst>
              <a:gd name="adj" fmla="val 2846"/>
            </a:avLst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99"/>
          </a:p>
        </p:txBody>
      </p:sp>
      <p:sp>
        <p:nvSpPr>
          <p:cNvPr id="3" name="圆角矩形 2"/>
          <p:cNvSpPr/>
          <p:nvPr/>
        </p:nvSpPr>
        <p:spPr>
          <a:xfrm>
            <a:off x="242672" y="1317254"/>
            <a:ext cx="5727171" cy="2131295"/>
          </a:xfrm>
          <a:prstGeom prst="roundRect">
            <a:avLst>
              <a:gd name="adj" fmla="val 2967"/>
            </a:avLst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99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3GPP activities related to media services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42671" y="1406704"/>
            <a:ext cx="5427932" cy="18305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399" b="1" dirty="0">
                <a:solidFill>
                  <a:srgbClr val="C00000"/>
                </a:solidFill>
              </a:rPr>
              <a:t>SA1: 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</a:rPr>
              <a:t>New Services and Markets Technology Enablers (SMARTER) (TS 22.261)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</a:rPr>
              <a:t>Study on Network Controlled Interactive Services (NCIS) (TR 22.842)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</a:rPr>
              <a:t>Service requirements for video, imaging and audio for professional applications (VIAPA) (TS 22.263)</a:t>
            </a:r>
          </a:p>
        </p:txBody>
      </p:sp>
      <p:sp>
        <p:nvSpPr>
          <p:cNvPr id="2" name="矩形 1"/>
          <p:cNvSpPr/>
          <p:nvPr/>
        </p:nvSpPr>
        <p:spPr>
          <a:xfrm>
            <a:off x="6175790" y="1431084"/>
            <a:ext cx="5821024" cy="1538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n-GB" altLang="zh-CN" sz="1399" b="1" dirty="0">
                <a:solidFill>
                  <a:srgbClr val="C00000"/>
                </a:solidFill>
              </a:rPr>
              <a:t>SA2</a:t>
            </a:r>
            <a:r>
              <a:rPr lang="en-GB" altLang="zh-CN" sz="1399" dirty="0">
                <a:solidFill>
                  <a:srgbClr val="C00000"/>
                </a:solidFill>
              </a:rPr>
              <a:t>: </a:t>
            </a:r>
          </a:p>
          <a:p>
            <a:pPr marL="285636" lvl="1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</a:rPr>
              <a:t>Work item </a:t>
            </a:r>
            <a:r>
              <a:rPr lang="en-GB" altLang="zh-CN" sz="1399" dirty="0">
                <a:solidFill>
                  <a:srgbClr val="1D1D1A"/>
                </a:solidFill>
              </a:rPr>
              <a:t>on 5G System Enhancement for Advanced Interactive Services (SP-190564) : Introduces new 5QIs to identify the requirements from SA1 NCIS</a:t>
            </a:r>
          </a:p>
          <a:p>
            <a:pPr marL="285636" lvl="1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</a:rPr>
              <a:t>Study on enhanced support of Industrial </a:t>
            </a:r>
            <a:r>
              <a:rPr lang="en-US" altLang="zh-CN" sz="1399" dirty="0" err="1">
                <a:solidFill>
                  <a:srgbClr val="1D1D1A"/>
                </a:solidFill>
              </a:rPr>
              <a:t>IoT</a:t>
            </a:r>
            <a:r>
              <a:rPr lang="en-US" altLang="zh-CN" sz="1399" dirty="0">
                <a:solidFill>
                  <a:srgbClr val="1D1D1A"/>
                </a:solidFill>
              </a:rPr>
              <a:t> (</a:t>
            </a:r>
            <a:r>
              <a:rPr lang="en-US" altLang="zh-CN" sz="1399" dirty="0" err="1">
                <a:solidFill>
                  <a:srgbClr val="1D1D1A"/>
                </a:solidFill>
              </a:rPr>
              <a:t>IIoT</a:t>
            </a:r>
            <a:r>
              <a:rPr lang="en-US" altLang="zh-CN" sz="1399" dirty="0">
                <a:solidFill>
                  <a:srgbClr val="1D1D1A"/>
                </a:solidFill>
              </a:rPr>
              <a:t>) </a:t>
            </a:r>
            <a:r>
              <a:rPr lang="en-GB" altLang="zh-CN" sz="1399" dirty="0">
                <a:solidFill>
                  <a:srgbClr val="1D1D1A"/>
                </a:solidFill>
              </a:rPr>
              <a:t>(SP-190932): </a:t>
            </a:r>
            <a:r>
              <a:rPr lang="en-US" altLang="zh-CN" sz="1399" dirty="0">
                <a:solidFill>
                  <a:srgbClr val="1D1D1A"/>
                </a:solidFill>
              </a:rPr>
              <a:t>Addresses </a:t>
            </a:r>
            <a:r>
              <a:rPr lang="en-GB" altLang="zh-CN" sz="1399" dirty="0">
                <a:solidFill>
                  <a:srgbClr val="1D1D1A"/>
                </a:solidFill>
              </a:rPr>
              <a:t>the deterministic requirements of SA1 VIAPA</a:t>
            </a:r>
            <a:endParaRPr lang="zh-CN" altLang="zh-CN" sz="1399" dirty="0">
              <a:solidFill>
                <a:srgbClr val="1D1D1A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75791" y="3635811"/>
            <a:ext cx="5821024" cy="1955222"/>
          </a:xfrm>
          <a:prstGeom prst="roundRect">
            <a:avLst>
              <a:gd name="adj" fmla="val 4980"/>
            </a:avLst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99"/>
          </a:p>
        </p:txBody>
      </p:sp>
      <p:sp>
        <p:nvSpPr>
          <p:cNvPr id="13" name="圆角矩形 12"/>
          <p:cNvSpPr/>
          <p:nvPr/>
        </p:nvSpPr>
        <p:spPr>
          <a:xfrm>
            <a:off x="242673" y="3635812"/>
            <a:ext cx="5727171" cy="1944385"/>
          </a:xfrm>
          <a:prstGeom prst="roundRect">
            <a:avLst>
              <a:gd name="adj" fmla="val 3827"/>
            </a:avLst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99"/>
          </a:p>
        </p:txBody>
      </p:sp>
      <p:sp>
        <p:nvSpPr>
          <p:cNvPr id="14" name="矩形 13"/>
          <p:cNvSpPr/>
          <p:nvPr/>
        </p:nvSpPr>
        <p:spPr>
          <a:xfrm>
            <a:off x="242672" y="3733071"/>
            <a:ext cx="5427932" cy="146136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altLang="zh-CN" sz="1399" b="1" dirty="0">
                <a:solidFill>
                  <a:srgbClr val="C00000"/>
                </a:solidFill>
              </a:rPr>
              <a:t>SA4: </a:t>
            </a:r>
            <a:endParaRPr lang="en-GB" altLang="zh-CN" sz="1399" b="1" dirty="0">
              <a:solidFill>
                <a:srgbClr val="1D1D1A"/>
              </a:solidFill>
            </a:endParaRP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</a:rPr>
              <a:t>S</a:t>
            </a:r>
            <a:r>
              <a:rPr lang="en-GB" altLang="zh-CN" sz="1399" dirty="0" err="1">
                <a:solidFill>
                  <a:srgbClr val="1D1D1A"/>
                </a:solidFill>
              </a:rPr>
              <a:t>tudy</a:t>
            </a:r>
            <a:r>
              <a:rPr lang="en-GB" altLang="zh-CN" sz="1399" dirty="0">
                <a:solidFill>
                  <a:srgbClr val="1D1D1A"/>
                </a:solidFill>
              </a:rPr>
              <a:t> on Extended Reality (XR) in 5G (TR 26.928): XR use cases 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</a:rPr>
              <a:t>Feasibility Study on Typical Traffic Characteristics for XR Services and other Media (SP-200054): XR traffic characteristics.</a:t>
            </a:r>
            <a:endParaRPr lang="zh-CN" altLang="zh-CN" sz="1399" dirty="0">
              <a:solidFill>
                <a:srgbClr val="1D1D1A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75791" y="3757450"/>
            <a:ext cx="5821024" cy="1753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1399" b="1" dirty="0">
                <a:solidFill>
                  <a:srgbClr val="C00000"/>
                </a:solidFill>
              </a:rPr>
              <a:t>RAN WGs</a:t>
            </a:r>
            <a:endParaRPr lang="en-GB" altLang="zh-CN" sz="1399" b="1" dirty="0">
              <a:solidFill>
                <a:srgbClr val="1D1D1A"/>
              </a:solidFill>
            </a:endParaRP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GB" altLang="zh-CN" sz="1399" dirty="0">
                <a:solidFill>
                  <a:srgbClr val="1D1D1A"/>
                </a:solidFill>
              </a:rPr>
              <a:t>RAN1: Study on XR Evaluations for NR (TR 38.838): Traffic model, evaluation methodology and KPI, performance evaluation</a:t>
            </a:r>
          </a:p>
          <a:p>
            <a:pPr marL="285636" indent="-285636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GB" altLang="zh-CN" sz="1399" dirty="0">
                <a:solidFill>
                  <a:srgbClr val="1D1D1A"/>
                </a:solidFill>
              </a:rPr>
              <a:t>RAN3: </a:t>
            </a:r>
            <a:r>
              <a:rPr lang="en-US" altLang="zh-CN" sz="1399" dirty="0">
                <a:solidFill>
                  <a:srgbClr val="1D1D1A"/>
                </a:solidFill>
              </a:rPr>
              <a:t>Study on NR </a:t>
            </a:r>
            <a:r>
              <a:rPr lang="en-US" altLang="zh-CN" sz="1399" dirty="0" err="1">
                <a:solidFill>
                  <a:srgbClr val="1D1D1A"/>
                </a:solidFill>
              </a:rPr>
              <a:t>QoE</a:t>
            </a:r>
            <a:r>
              <a:rPr lang="en-US" altLang="zh-CN" sz="1399" dirty="0">
                <a:solidFill>
                  <a:srgbClr val="1D1D1A"/>
                </a:solidFill>
              </a:rPr>
              <a:t> (Quality of Experience) management and optimizations for diverse services (TR 38.890): Define </a:t>
            </a:r>
            <a:r>
              <a:rPr lang="en-US" altLang="zh-CN" sz="1399" dirty="0" err="1">
                <a:solidFill>
                  <a:srgbClr val="1D1D1A"/>
                </a:solidFill>
              </a:rPr>
              <a:t>QoE</a:t>
            </a:r>
            <a:r>
              <a:rPr lang="en-US" altLang="zh-CN" sz="1399" dirty="0">
                <a:solidFill>
                  <a:srgbClr val="1D1D1A"/>
                </a:solidFill>
              </a:rPr>
              <a:t> management method for services including video streaming, VR, etc.</a:t>
            </a:r>
            <a:endParaRPr lang="zh-CN" altLang="zh-CN" sz="1399" dirty="0">
              <a:solidFill>
                <a:srgbClr val="1D1D1A"/>
              </a:solidFill>
            </a:endParaRPr>
          </a:p>
        </p:txBody>
      </p:sp>
      <p:sp>
        <p:nvSpPr>
          <p:cNvPr id="16" name="矩形 154"/>
          <p:cNvSpPr/>
          <p:nvPr/>
        </p:nvSpPr>
        <p:spPr>
          <a:xfrm>
            <a:off x="1" y="5709645"/>
            <a:ext cx="12192000" cy="908292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sporadic studies for media/video/XR services has 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been discussed/under discussion in RAN/SA WGs.</a:t>
            </a:r>
          </a:p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systematic study in Rel-18 will be helpful to investigate how the characteristics of media services from E2E point of view can be </a:t>
            </a:r>
            <a:r>
              <a: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leveraged by 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5GS for a more efficient </a:t>
            </a:r>
            <a:r>
              <a: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support.</a:t>
            </a:r>
            <a:endParaRPr lang="zh-CN" altLang="en-US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6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56760" y="1047040"/>
            <a:ext cx="9654034" cy="435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39"/>
              </a:lnSpc>
            </a:pP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1. For real-time </a:t>
            </a: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media </a:t>
            </a: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services</a:t>
            </a:r>
            <a:endParaRPr kumimoji="1" lang="en-US" altLang="zh-CN" b="1" dirty="0">
              <a:solidFill>
                <a:srgbClr val="C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5006" y="1573145"/>
            <a:ext cx="5500327" cy="4254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>
                <a:ea typeface="Microsoft YaHei" panose="020B0503020204020204" pitchFamily="34" charset="-122"/>
              </a:rPr>
              <a:t>(1) </a:t>
            </a:r>
            <a:r>
              <a:rPr kumimoji="1" lang="en-US" altLang="zh-CN" sz="1599" b="1" dirty="0" smtClean="0">
                <a:ea typeface="Microsoft YaHei" panose="020B0503020204020204" pitchFamily="34" charset="-122"/>
              </a:rPr>
              <a:t>Frame </a:t>
            </a:r>
            <a:r>
              <a:rPr kumimoji="1" lang="en-US" altLang="zh-CN" sz="1599" b="1" dirty="0">
                <a:ea typeface="Microsoft YaHei" panose="020B0503020204020204" pitchFamily="34" charset="-122"/>
              </a:rPr>
              <a:t>level integrated </a:t>
            </a:r>
            <a:r>
              <a:rPr kumimoji="1" lang="en-US" altLang="zh-CN" sz="1599" b="1" dirty="0" smtClean="0">
                <a:ea typeface="Microsoft YaHei" panose="020B0503020204020204" pitchFamily="34" charset="-122"/>
              </a:rPr>
              <a:t>transmission</a:t>
            </a:r>
            <a:endParaRPr kumimoji="1" lang="en-US" altLang="zh-CN" sz="1599" b="1" dirty="0" smtClean="0">
              <a:solidFill>
                <a:schemeClr val="accent1">
                  <a:lumMod val="75000"/>
                </a:schemeClr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The real-time </a:t>
            </a:r>
            <a:r>
              <a:rPr kumimoji="1" lang="en-US" altLang="zh-CN" sz="1399" dirty="0" smtClean="0">
                <a:ea typeface="Microsoft YaHei" panose="020B0503020204020204" pitchFamily="34" charset="-122"/>
              </a:rPr>
              <a:t>media service are transmitted in the form of packet bursts, each burst carries one video </a:t>
            </a:r>
            <a:r>
              <a:rPr kumimoji="1" lang="en-US" altLang="zh-CN" sz="1399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frame. 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Frame level integrated transmission may be helpful for media service transmission, scheduling and 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QoS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 control. e.g. </a:t>
            </a:r>
          </a:p>
          <a:p>
            <a:pPr marL="833145" lvl="3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Each burst consists of multiple packets. Loss of one packet may cause all other packets of the same frame to become useless. </a:t>
            </a:r>
          </a:p>
          <a:p>
            <a:pPr marL="833145" lvl="3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Bursts have a special pattern (as shown in the figure) and the resource demand varies. 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303" y="2605257"/>
            <a:ext cx="2865420" cy="84043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728472" y="3495200"/>
            <a:ext cx="2938224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/>
            <a:r>
              <a:rPr lang="en-US" altLang="zh-CN" sz="900" dirty="0">
                <a:solidFill>
                  <a:prstClr val="black"/>
                </a:solidFill>
                <a:latin typeface="Heiti SC Light"/>
                <a:ea typeface="+mj-ea"/>
                <a:sym typeface="Heiti SC Light"/>
              </a:rPr>
              <a:t>Example of XR traffic: 60fps, 16.67ms frame interval, and 1 frame with 60 IP packets</a:t>
            </a:r>
            <a:endParaRPr lang="zh-CN" altLang="en-US" sz="900" dirty="0">
              <a:solidFill>
                <a:prstClr val="black"/>
              </a:solidFill>
              <a:latin typeface="Heiti SC Light"/>
              <a:ea typeface="+mj-ea"/>
              <a:sym typeface="Heiti SC Light"/>
            </a:endParaRPr>
          </a:p>
        </p:txBody>
      </p:sp>
      <p:sp>
        <p:nvSpPr>
          <p:cNvPr id="61" name="矩形 15"/>
          <p:cNvSpPr/>
          <p:nvPr/>
        </p:nvSpPr>
        <p:spPr>
          <a:xfrm>
            <a:off x="6380895" y="1573145"/>
            <a:ext cx="5306524" cy="272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>
                <a:ea typeface="Microsoft YaHei" panose="020B0503020204020204" pitchFamily="34" charset="-122"/>
              </a:rPr>
              <a:t>(2) </a:t>
            </a:r>
            <a:r>
              <a:rPr kumimoji="1" lang="en-US" altLang="zh-CN" sz="1599" b="1" dirty="0" smtClean="0">
                <a:ea typeface="Microsoft YaHei" panose="020B0503020204020204" pitchFamily="34" charset="-122"/>
              </a:rPr>
              <a:t>Layered </a:t>
            </a:r>
            <a:r>
              <a:rPr kumimoji="1" lang="en-US" altLang="zh-CN" sz="1599" b="1" dirty="0" err="1" smtClean="0">
                <a:ea typeface="Microsoft YaHei" panose="020B0503020204020204" pitchFamily="34" charset="-122"/>
              </a:rPr>
              <a:t>QoS</a:t>
            </a:r>
            <a:endParaRPr kumimoji="1" lang="en-US" altLang="zh-CN" sz="1599" b="1" dirty="0">
              <a:solidFill>
                <a:schemeClr val="accent1">
                  <a:lumMod val="75000"/>
                </a:schemeClr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A media stream </a:t>
            </a:r>
            <a:r>
              <a:rPr kumimoji="1" lang="en-US" altLang="zh-CN" sz="1399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can 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include packets with different importance for the 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QoE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 of the service, e.g. I/P frames, base/enhancement </a:t>
            </a:r>
            <a:r>
              <a:rPr kumimoji="1" lang="en-US" altLang="zh-CN" sz="1399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parts, 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FoV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(Field-of-View)/non-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FoV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 packets.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Layered 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QoS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 may be helpful for media service transmission, scheduling and 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QoS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 control. e.g. </a:t>
            </a:r>
          </a:p>
          <a:p>
            <a:pPr marL="833288" lvl="3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 smtClean="0">
                <a:ea typeface="Microsoft YaHei" panose="020B0503020204020204" pitchFamily="34" charset="-122"/>
              </a:rPr>
              <a:t>Preferred handling </a:t>
            </a:r>
            <a:r>
              <a:rPr kumimoji="1" lang="en-US" altLang="zh-CN" sz="1399" dirty="0">
                <a:ea typeface="Microsoft YaHei" panose="020B0503020204020204" pitchFamily="34" charset="-122"/>
              </a:rPr>
              <a:t>of important </a:t>
            </a:r>
            <a:r>
              <a:rPr kumimoji="1" lang="en-US" altLang="zh-CN" sz="1399" dirty="0" smtClean="0">
                <a:ea typeface="Microsoft YaHei" panose="020B0503020204020204" pitchFamily="34" charset="-122"/>
              </a:rPr>
              <a:t>packets. </a:t>
            </a:r>
          </a:p>
          <a:p>
            <a:pPr marL="833288" lvl="3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 smtClean="0">
                <a:ea typeface="Microsoft YaHei" panose="020B0503020204020204" pitchFamily="34" charset="-122"/>
              </a:rPr>
              <a:t>Concentration of </a:t>
            </a:r>
            <a:r>
              <a:rPr kumimoji="1" lang="en-US" altLang="zh-CN" sz="1399" dirty="0" err="1" smtClean="0">
                <a:ea typeface="Microsoft YaHei" panose="020B0503020204020204" pitchFamily="34" charset="-122"/>
              </a:rPr>
              <a:t>QoS</a:t>
            </a:r>
            <a:r>
              <a:rPr kumimoji="1" lang="en-US" altLang="zh-CN" sz="1399" dirty="0" smtClean="0">
                <a:ea typeface="Microsoft YaHei" panose="020B0503020204020204" pitchFamily="34" charset="-122"/>
              </a:rPr>
              <a:t> degradation (if occurring) on less </a:t>
            </a:r>
            <a:r>
              <a:rPr kumimoji="1" lang="en-US" altLang="zh-CN" sz="1399" dirty="0">
                <a:ea typeface="Microsoft YaHei" panose="020B0503020204020204" pitchFamily="34" charset="-122"/>
              </a:rPr>
              <a:t>important packets. </a:t>
            </a:r>
          </a:p>
        </p:txBody>
      </p:sp>
      <p:sp>
        <p:nvSpPr>
          <p:cNvPr id="119" name="矩形 154"/>
          <p:cNvSpPr/>
          <p:nvPr/>
        </p:nvSpPr>
        <p:spPr>
          <a:xfrm>
            <a:off x="1" y="6282049"/>
            <a:ext cx="12192000" cy="574613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 marL="685526" indent="-685526"/>
            <a:r>
              <a: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Note: The content in this page is for information. This does not intent to limit the scope or potential solutions of this study.</a:t>
            </a:r>
            <a:endParaRPr lang="zh-CN" altLang="en-US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Potential issues for study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940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56760" y="1047040"/>
            <a:ext cx="9654034" cy="435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39"/>
              </a:lnSpc>
            </a:pP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1. </a:t>
            </a: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For </a:t>
            </a: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real-time </a:t>
            </a: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media </a:t>
            </a: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services (cont.)</a:t>
            </a:r>
            <a:endParaRPr kumimoji="1" lang="en-US" altLang="zh-CN" b="1" dirty="0">
              <a:solidFill>
                <a:srgbClr val="C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12085" y="1635161"/>
            <a:ext cx="5422366" cy="4351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>
                <a:ea typeface="Microsoft YaHei" panose="020B0503020204020204" pitchFamily="34" charset="-122"/>
              </a:rPr>
              <a:t>(4) XR</a:t>
            </a:r>
            <a:r>
              <a:rPr kumimoji="1" lang="en-US" altLang="zh-CN" sz="1599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599" b="1" dirty="0">
                <a:ea typeface="Microsoft YaHei" panose="020B0503020204020204" pitchFamily="34" charset="-122"/>
              </a:rPr>
              <a:t>Multicast </a:t>
            </a:r>
            <a:r>
              <a:rPr kumimoji="1" lang="en-US" altLang="zh-CN" sz="1599" dirty="0">
                <a:ea typeface="Microsoft YaHei" panose="020B0503020204020204" pitchFamily="34" charset="-122"/>
              </a:rPr>
              <a:t>for capacity enhancement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For some use cases, e.g. VR Classroom, the 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FoV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 of multiple users may include the same content, e.g. the classroom environment.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Multicast can be considered as a tool to support partial traffic of a XR service.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Examples enhancements could be:</a:t>
            </a:r>
          </a:p>
          <a:p>
            <a:pPr marL="647441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Introduce joint multicast-unicast transmission to improve the network capacity, e.g. transmit the background scene via multicast.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878" y="3248699"/>
            <a:ext cx="3742736" cy="149311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907207" y="4739261"/>
            <a:ext cx="4490638" cy="353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/>
              <a:t>Source: </a:t>
            </a:r>
            <a:r>
              <a:rPr lang="en-US" altLang="zh-CN" sz="800" dirty="0" err="1"/>
              <a:t>X.Hou</a:t>
            </a:r>
            <a:r>
              <a:rPr lang="en-US" altLang="zh-CN" sz="800" dirty="0"/>
              <a:t>, etc. Novel Hybrid-Cast Approach to Reduce Bandwidth and Latency for Cloud-Based Virtual Space. ACM Trans. Multimedia </a:t>
            </a:r>
            <a:r>
              <a:rPr lang="en-US" altLang="zh-CN" sz="800" dirty="0" err="1"/>
              <a:t>Comput</a:t>
            </a:r>
            <a:r>
              <a:rPr lang="en-US" altLang="zh-CN" sz="800" dirty="0"/>
              <a:t>. </a:t>
            </a:r>
            <a:r>
              <a:rPr lang="en-US" altLang="zh-CN" sz="800" dirty="0" err="1"/>
              <a:t>Commun</a:t>
            </a:r>
            <a:r>
              <a:rPr lang="en-US" altLang="zh-CN" sz="800" dirty="0"/>
              <a:t>. Appl. 14, 3, June 2018 </a:t>
            </a:r>
            <a:endParaRPr lang="zh-CN" altLang="en-US" sz="800" dirty="0"/>
          </a:p>
        </p:txBody>
      </p:sp>
      <p:sp>
        <p:nvSpPr>
          <p:cNvPr id="118" name="矩形 22"/>
          <p:cNvSpPr/>
          <p:nvPr/>
        </p:nvSpPr>
        <p:spPr>
          <a:xfrm>
            <a:off x="462383" y="1635161"/>
            <a:ext cx="5306524" cy="3576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>
                <a:ea typeface="Microsoft YaHei" panose="020B0503020204020204" pitchFamily="34" charset="-122"/>
              </a:rPr>
              <a:t>(3) Uplink-downlink transmission coordination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E2E performance (e.g. MTP delay for cloud VR) depends on uplink transmission and downlink transmission. 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Examples enhancements could be:</a:t>
            </a:r>
          </a:p>
          <a:p>
            <a:pPr marL="647441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Identify UL-DL packets belong to one user-server interaction.</a:t>
            </a:r>
          </a:p>
          <a:p>
            <a:pPr marL="647441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Uplink-downlink transmission coordination</a:t>
            </a: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grpSp>
        <p:nvGrpSpPr>
          <p:cNvPr id="119" name="组合 9"/>
          <p:cNvGrpSpPr/>
          <p:nvPr/>
        </p:nvGrpSpPr>
        <p:grpSpPr>
          <a:xfrm>
            <a:off x="1080089" y="2531938"/>
            <a:ext cx="4968322" cy="1732367"/>
            <a:chOff x="5700434" y="3554364"/>
            <a:chExt cx="4970263" cy="1733044"/>
          </a:xfrm>
        </p:grpSpPr>
        <p:grpSp>
          <p:nvGrpSpPr>
            <p:cNvPr id="120" name="组合 10"/>
            <p:cNvGrpSpPr/>
            <p:nvPr/>
          </p:nvGrpSpPr>
          <p:grpSpPr>
            <a:xfrm>
              <a:off x="5883519" y="3934130"/>
              <a:ext cx="593861" cy="770242"/>
              <a:chOff x="8770670" y="1530975"/>
              <a:chExt cx="902635" cy="996528"/>
            </a:xfrm>
            <a:solidFill>
              <a:srgbClr val="7030A0"/>
            </a:solidFill>
          </p:grpSpPr>
          <p:sp>
            <p:nvSpPr>
              <p:cNvPr id="158" name="任意多边形 55"/>
              <p:cNvSpPr/>
              <p:nvPr/>
            </p:nvSpPr>
            <p:spPr>
              <a:xfrm>
                <a:off x="8770670" y="1530975"/>
                <a:ext cx="902635" cy="996528"/>
              </a:xfrm>
              <a:custGeom>
                <a:avLst/>
                <a:gdLst/>
                <a:ahLst/>
                <a:cxnLst/>
                <a:rect l="0" t="0" r="0" b="0"/>
                <a:pathLst>
                  <a:path w="1885" h="2166">
                    <a:moveTo>
                      <a:pt x="1841" y="245"/>
                    </a:moveTo>
                    <a:lnTo>
                      <a:pt x="1560" y="245"/>
                    </a:lnTo>
                    <a:cubicBezTo>
                      <a:pt x="1543" y="245"/>
                      <a:pt x="1528" y="255"/>
                      <a:pt x="1521" y="270"/>
                    </a:cubicBezTo>
                    <a:lnTo>
                      <a:pt x="1496" y="325"/>
                    </a:lnTo>
                    <a:cubicBezTo>
                      <a:pt x="1339" y="129"/>
                      <a:pt x="1073" y="0"/>
                      <a:pt x="823" y="0"/>
                    </a:cubicBezTo>
                    <a:cubicBezTo>
                      <a:pt x="370" y="0"/>
                      <a:pt x="1" y="367"/>
                      <a:pt x="1" y="821"/>
                    </a:cubicBezTo>
                    <a:cubicBezTo>
                      <a:pt x="0" y="1064"/>
                      <a:pt x="108" y="1294"/>
                      <a:pt x="294" y="1450"/>
                    </a:cubicBezTo>
                    <a:lnTo>
                      <a:pt x="301" y="1456"/>
                    </a:lnTo>
                    <a:lnTo>
                      <a:pt x="301" y="1968"/>
                    </a:lnTo>
                    <a:lnTo>
                      <a:pt x="550" y="2023"/>
                    </a:lnTo>
                    <a:cubicBezTo>
                      <a:pt x="558" y="1999"/>
                      <a:pt x="567" y="1975"/>
                      <a:pt x="576" y="1952"/>
                    </a:cubicBezTo>
                    <a:lnTo>
                      <a:pt x="377" y="1908"/>
                    </a:lnTo>
                    <a:lnTo>
                      <a:pt x="377" y="1420"/>
                    </a:lnTo>
                    <a:lnTo>
                      <a:pt x="362" y="1409"/>
                    </a:lnTo>
                    <a:cubicBezTo>
                      <a:pt x="229" y="1304"/>
                      <a:pt x="134" y="1157"/>
                      <a:pt x="95" y="992"/>
                    </a:cubicBezTo>
                    <a:lnTo>
                      <a:pt x="90" y="970"/>
                    </a:lnTo>
                    <a:lnTo>
                      <a:pt x="944" y="970"/>
                    </a:lnTo>
                    <a:cubicBezTo>
                      <a:pt x="946" y="973"/>
                      <a:pt x="947" y="977"/>
                      <a:pt x="949" y="981"/>
                    </a:cubicBezTo>
                    <a:cubicBezTo>
                      <a:pt x="1009" y="1121"/>
                      <a:pt x="1141" y="1219"/>
                      <a:pt x="1292" y="1234"/>
                    </a:cubicBezTo>
                    <a:lnTo>
                      <a:pt x="1295" y="1235"/>
                    </a:lnTo>
                    <a:cubicBezTo>
                      <a:pt x="1299" y="1236"/>
                      <a:pt x="1302" y="1237"/>
                      <a:pt x="1306" y="1237"/>
                    </a:cubicBezTo>
                    <a:lnTo>
                      <a:pt x="1471" y="1237"/>
                    </a:lnTo>
                    <a:lnTo>
                      <a:pt x="1517" y="1390"/>
                    </a:lnTo>
                    <a:cubicBezTo>
                      <a:pt x="1519" y="1397"/>
                      <a:pt x="1522" y="1404"/>
                      <a:pt x="1526" y="1409"/>
                    </a:cubicBezTo>
                    <a:lnTo>
                      <a:pt x="1529" y="1413"/>
                    </a:lnTo>
                    <a:lnTo>
                      <a:pt x="1529" y="1421"/>
                    </a:lnTo>
                    <a:lnTo>
                      <a:pt x="1529" y="1606"/>
                    </a:lnTo>
                    <a:cubicBezTo>
                      <a:pt x="1529" y="1660"/>
                      <a:pt x="1486" y="1703"/>
                      <a:pt x="1432" y="1703"/>
                    </a:cubicBezTo>
                    <a:lnTo>
                      <a:pt x="1119" y="1703"/>
                    </a:lnTo>
                    <a:lnTo>
                      <a:pt x="1119" y="2072"/>
                    </a:lnTo>
                    <a:lnTo>
                      <a:pt x="933" y="2031"/>
                    </a:lnTo>
                    <a:cubicBezTo>
                      <a:pt x="927" y="2055"/>
                      <a:pt x="920" y="2079"/>
                      <a:pt x="915" y="2104"/>
                    </a:cubicBezTo>
                    <a:lnTo>
                      <a:pt x="1195" y="2165"/>
                    </a:lnTo>
                    <a:lnTo>
                      <a:pt x="1195" y="1779"/>
                    </a:lnTo>
                    <a:lnTo>
                      <a:pt x="1431" y="1779"/>
                    </a:lnTo>
                    <a:cubicBezTo>
                      <a:pt x="1527" y="1779"/>
                      <a:pt x="1605" y="1701"/>
                      <a:pt x="1605" y="1605"/>
                    </a:cubicBezTo>
                    <a:lnTo>
                      <a:pt x="1605" y="1423"/>
                    </a:lnTo>
                    <a:lnTo>
                      <a:pt x="1838" y="1423"/>
                    </a:lnTo>
                    <a:cubicBezTo>
                      <a:pt x="1849" y="1423"/>
                      <a:pt x="1860" y="1419"/>
                      <a:pt x="1869" y="1411"/>
                    </a:cubicBezTo>
                    <a:cubicBezTo>
                      <a:pt x="1877" y="1403"/>
                      <a:pt x="1881" y="1393"/>
                      <a:pt x="1881" y="1381"/>
                    </a:cubicBezTo>
                    <a:lnTo>
                      <a:pt x="1881" y="289"/>
                    </a:lnTo>
                    <a:cubicBezTo>
                      <a:pt x="1884" y="265"/>
                      <a:pt x="1864" y="245"/>
                      <a:pt x="1841" y="245"/>
                    </a:cubicBezTo>
                    <a:close/>
                    <a:moveTo>
                      <a:pt x="80" y="864"/>
                    </a:moveTo>
                    <a:cubicBezTo>
                      <a:pt x="79" y="850"/>
                      <a:pt x="78" y="835"/>
                      <a:pt x="78" y="820"/>
                    </a:cubicBezTo>
                    <a:lnTo>
                      <a:pt x="78" y="813"/>
                    </a:lnTo>
                    <a:cubicBezTo>
                      <a:pt x="78" y="796"/>
                      <a:pt x="80" y="779"/>
                      <a:pt x="81" y="762"/>
                    </a:cubicBezTo>
                    <a:lnTo>
                      <a:pt x="81" y="746"/>
                    </a:lnTo>
                    <a:lnTo>
                      <a:pt x="98" y="745"/>
                    </a:lnTo>
                    <a:lnTo>
                      <a:pt x="922" y="745"/>
                    </a:lnTo>
                    <a:lnTo>
                      <a:pt x="919" y="765"/>
                    </a:lnTo>
                    <a:cubicBezTo>
                      <a:pt x="916" y="795"/>
                      <a:pt x="916" y="826"/>
                      <a:pt x="918" y="855"/>
                    </a:cubicBezTo>
                    <a:lnTo>
                      <a:pt x="920" y="873"/>
                    </a:lnTo>
                    <a:cubicBezTo>
                      <a:pt x="921" y="878"/>
                      <a:pt x="921" y="882"/>
                      <a:pt x="922" y="887"/>
                    </a:cubicBezTo>
                    <a:cubicBezTo>
                      <a:pt x="922" y="889"/>
                      <a:pt x="923" y="891"/>
                      <a:pt x="923" y="892"/>
                    </a:cubicBezTo>
                    <a:lnTo>
                      <a:pt x="81" y="892"/>
                    </a:lnTo>
                    <a:lnTo>
                      <a:pt x="80" y="864"/>
                    </a:lnTo>
                    <a:close/>
                    <a:moveTo>
                      <a:pt x="948" y="658"/>
                    </a:moveTo>
                    <a:lnTo>
                      <a:pt x="943" y="669"/>
                    </a:lnTo>
                    <a:lnTo>
                      <a:pt x="93" y="669"/>
                    </a:lnTo>
                    <a:lnTo>
                      <a:pt x="98" y="647"/>
                    </a:lnTo>
                    <a:cubicBezTo>
                      <a:pt x="179" y="311"/>
                      <a:pt x="478" y="75"/>
                      <a:pt x="823" y="75"/>
                    </a:cubicBezTo>
                    <a:cubicBezTo>
                      <a:pt x="1053" y="75"/>
                      <a:pt x="1318" y="217"/>
                      <a:pt x="1460" y="399"/>
                    </a:cubicBezTo>
                    <a:lnTo>
                      <a:pt x="1306" y="399"/>
                    </a:lnTo>
                    <a:cubicBezTo>
                      <a:pt x="1302" y="399"/>
                      <a:pt x="1299" y="400"/>
                      <a:pt x="1295" y="401"/>
                    </a:cubicBezTo>
                    <a:lnTo>
                      <a:pt x="1292" y="402"/>
                    </a:lnTo>
                    <a:cubicBezTo>
                      <a:pt x="1140" y="415"/>
                      <a:pt x="1008" y="514"/>
                      <a:pt x="948" y="658"/>
                    </a:cubicBezTo>
                    <a:close/>
                    <a:moveTo>
                      <a:pt x="1798" y="1337"/>
                    </a:moveTo>
                    <a:lnTo>
                      <a:pt x="1593" y="1337"/>
                    </a:lnTo>
                    <a:lnTo>
                      <a:pt x="1545" y="1179"/>
                    </a:lnTo>
                    <a:cubicBezTo>
                      <a:pt x="1540" y="1160"/>
                      <a:pt x="1523" y="1148"/>
                      <a:pt x="1504" y="1148"/>
                    </a:cubicBezTo>
                    <a:lnTo>
                      <a:pt x="1315" y="1148"/>
                    </a:lnTo>
                    <a:cubicBezTo>
                      <a:pt x="1314" y="1148"/>
                      <a:pt x="1313" y="1148"/>
                      <a:pt x="1311" y="1147"/>
                    </a:cubicBezTo>
                    <a:cubicBezTo>
                      <a:pt x="1139" y="1135"/>
                      <a:pt x="1003" y="989"/>
                      <a:pt x="1003" y="816"/>
                    </a:cubicBezTo>
                    <a:cubicBezTo>
                      <a:pt x="1003" y="643"/>
                      <a:pt x="1138" y="497"/>
                      <a:pt x="1311" y="485"/>
                    </a:cubicBezTo>
                    <a:cubicBezTo>
                      <a:pt x="1312" y="485"/>
                      <a:pt x="1314" y="485"/>
                      <a:pt x="1315" y="484"/>
                    </a:cubicBezTo>
                    <a:lnTo>
                      <a:pt x="1318" y="484"/>
                    </a:lnTo>
                    <a:lnTo>
                      <a:pt x="1489" y="484"/>
                    </a:lnTo>
                    <a:cubicBezTo>
                      <a:pt x="1506" y="484"/>
                      <a:pt x="1521" y="474"/>
                      <a:pt x="1528" y="459"/>
                    </a:cubicBezTo>
                    <a:lnTo>
                      <a:pt x="1588" y="331"/>
                    </a:lnTo>
                    <a:lnTo>
                      <a:pt x="1798" y="331"/>
                    </a:lnTo>
                    <a:lnTo>
                      <a:pt x="1798" y="1337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59" name="任意多边形 56"/>
              <p:cNvSpPr/>
              <p:nvPr/>
            </p:nvSpPr>
            <p:spPr>
              <a:xfrm>
                <a:off x="8986389" y="2397557"/>
                <a:ext cx="93055" cy="89338"/>
              </a:xfrm>
              <a:custGeom>
                <a:avLst/>
                <a:gdLst/>
                <a:ahLst/>
                <a:cxnLst/>
                <a:rect l="0" t="0" r="0" b="0"/>
                <a:pathLst>
                  <a:path w="193" h="194">
                    <a:moveTo>
                      <a:pt x="116" y="4"/>
                    </a:moveTo>
                    <a:cubicBezTo>
                      <a:pt x="133" y="7"/>
                      <a:pt x="147" y="14"/>
                      <a:pt x="160" y="26"/>
                    </a:cubicBezTo>
                    <a:cubicBezTo>
                      <a:pt x="173" y="38"/>
                      <a:pt x="180" y="51"/>
                      <a:pt x="186" y="67"/>
                    </a:cubicBezTo>
                    <a:cubicBezTo>
                      <a:pt x="191" y="84"/>
                      <a:pt x="192" y="99"/>
                      <a:pt x="189" y="116"/>
                    </a:cubicBezTo>
                    <a:cubicBezTo>
                      <a:pt x="185" y="133"/>
                      <a:pt x="177" y="147"/>
                      <a:pt x="166" y="160"/>
                    </a:cubicBezTo>
                    <a:cubicBezTo>
                      <a:pt x="154" y="173"/>
                      <a:pt x="142" y="181"/>
                      <a:pt x="125" y="187"/>
                    </a:cubicBezTo>
                    <a:cubicBezTo>
                      <a:pt x="108" y="192"/>
                      <a:pt x="93" y="193"/>
                      <a:pt x="76" y="189"/>
                    </a:cubicBezTo>
                    <a:cubicBezTo>
                      <a:pt x="59" y="185"/>
                      <a:pt x="45" y="179"/>
                      <a:pt x="32" y="167"/>
                    </a:cubicBezTo>
                    <a:cubicBezTo>
                      <a:pt x="19" y="156"/>
                      <a:pt x="11" y="142"/>
                      <a:pt x="6" y="125"/>
                    </a:cubicBezTo>
                    <a:cubicBezTo>
                      <a:pt x="0" y="109"/>
                      <a:pt x="0" y="93"/>
                      <a:pt x="3" y="76"/>
                    </a:cubicBezTo>
                    <a:cubicBezTo>
                      <a:pt x="7" y="59"/>
                      <a:pt x="14" y="46"/>
                      <a:pt x="26" y="33"/>
                    </a:cubicBezTo>
                    <a:cubicBezTo>
                      <a:pt x="37" y="20"/>
                      <a:pt x="50" y="11"/>
                      <a:pt x="67" y="6"/>
                    </a:cubicBezTo>
                    <a:cubicBezTo>
                      <a:pt x="84" y="1"/>
                      <a:pt x="99" y="0"/>
                      <a:pt x="116" y="4"/>
                    </a:cubicBezTo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60" name="任意多边形 57"/>
              <p:cNvSpPr/>
              <p:nvPr/>
            </p:nvSpPr>
            <p:spPr>
              <a:xfrm>
                <a:off x="9169961" y="2436541"/>
                <a:ext cx="93055" cy="89338"/>
              </a:xfrm>
              <a:custGeom>
                <a:avLst/>
                <a:gdLst/>
                <a:ahLst/>
                <a:cxnLst/>
                <a:rect l="0" t="0" r="0" b="0"/>
                <a:pathLst>
                  <a:path w="193" h="194">
                    <a:moveTo>
                      <a:pt x="116" y="4"/>
                    </a:moveTo>
                    <a:cubicBezTo>
                      <a:pt x="133" y="8"/>
                      <a:pt x="147" y="15"/>
                      <a:pt x="160" y="26"/>
                    </a:cubicBezTo>
                    <a:cubicBezTo>
                      <a:pt x="173" y="38"/>
                      <a:pt x="180" y="52"/>
                      <a:pt x="186" y="68"/>
                    </a:cubicBezTo>
                    <a:cubicBezTo>
                      <a:pt x="191" y="85"/>
                      <a:pt x="192" y="100"/>
                      <a:pt x="189" y="117"/>
                    </a:cubicBezTo>
                    <a:cubicBezTo>
                      <a:pt x="185" y="134"/>
                      <a:pt x="178" y="148"/>
                      <a:pt x="166" y="160"/>
                    </a:cubicBezTo>
                    <a:cubicBezTo>
                      <a:pt x="154" y="173"/>
                      <a:pt x="142" y="182"/>
                      <a:pt x="125" y="187"/>
                    </a:cubicBezTo>
                    <a:cubicBezTo>
                      <a:pt x="108" y="192"/>
                      <a:pt x="93" y="193"/>
                      <a:pt x="76" y="189"/>
                    </a:cubicBezTo>
                    <a:cubicBezTo>
                      <a:pt x="59" y="186"/>
                      <a:pt x="45" y="179"/>
                      <a:pt x="32" y="167"/>
                    </a:cubicBezTo>
                    <a:cubicBezTo>
                      <a:pt x="19" y="155"/>
                      <a:pt x="11" y="142"/>
                      <a:pt x="6" y="126"/>
                    </a:cubicBezTo>
                    <a:cubicBezTo>
                      <a:pt x="0" y="109"/>
                      <a:pt x="0" y="94"/>
                      <a:pt x="3" y="77"/>
                    </a:cubicBezTo>
                    <a:cubicBezTo>
                      <a:pt x="7" y="60"/>
                      <a:pt x="14" y="46"/>
                      <a:pt x="26" y="33"/>
                    </a:cubicBezTo>
                    <a:cubicBezTo>
                      <a:pt x="37" y="20"/>
                      <a:pt x="50" y="12"/>
                      <a:pt x="67" y="6"/>
                    </a:cubicBezTo>
                    <a:cubicBezTo>
                      <a:pt x="84" y="1"/>
                      <a:pt x="99" y="0"/>
                      <a:pt x="116" y="4"/>
                    </a:cubicBezTo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61" name="任意多边形 58"/>
              <p:cNvSpPr/>
              <p:nvPr/>
            </p:nvSpPr>
            <p:spPr>
              <a:xfrm>
                <a:off x="9368761" y="1853405"/>
                <a:ext cx="80366" cy="125886"/>
              </a:xfrm>
              <a:custGeom>
                <a:avLst/>
                <a:gdLst/>
                <a:ahLst/>
                <a:cxnLst/>
                <a:rect l="0" t="0" r="0" b="0"/>
                <a:pathLst>
                  <a:path w="169" h="274">
                    <a:moveTo>
                      <a:pt x="168" y="183"/>
                    </a:moveTo>
                    <a:cubicBezTo>
                      <a:pt x="168" y="197"/>
                      <a:pt x="165" y="210"/>
                      <a:pt x="160" y="221"/>
                    </a:cubicBezTo>
                    <a:cubicBezTo>
                      <a:pt x="156" y="233"/>
                      <a:pt x="149" y="242"/>
                      <a:pt x="140" y="249"/>
                    </a:cubicBezTo>
                    <a:cubicBezTo>
                      <a:pt x="132" y="257"/>
                      <a:pt x="120" y="263"/>
                      <a:pt x="108" y="267"/>
                    </a:cubicBezTo>
                    <a:cubicBezTo>
                      <a:pt x="96" y="271"/>
                      <a:pt x="83" y="273"/>
                      <a:pt x="68" y="273"/>
                    </a:cubicBezTo>
                    <a:cubicBezTo>
                      <a:pt x="60" y="273"/>
                      <a:pt x="53" y="272"/>
                      <a:pt x="45" y="271"/>
                    </a:cubicBezTo>
                    <a:cubicBezTo>
                      <a:pt x="38" y="270"/>
                      <a:pt x="31" y="268"/>
                      <a:pt x="26" y="266"/>
                    </a:cubicBezTo>
                    <a:cubicBezTo>
                      <a:pt x="20" y="264"/>
                      <a:pt x="15" y="262"/>
                      <a:pt x="12" y="261"/>
                    </a:cubicBezTo>
                    <a:cubicBezTo>
                      <a:pt x="8" y="260"/>
                      <a:pt x="6" y="259"/>
                      <a:pt x="4" y="258"/>
                    </a:cubicBezTo>
                    <a:cubicBezTo>
                      <a:pt x="3" y="257"/>
                      <a:pt x="2" y="256"/>
                      <a:pt x="2" y="255"/>
                    </a:cubicBezTo>
                    <a:cubicBezTo>
                      <a:pt x="2" y="254"/>
                      <a:pt x="1" y="253"/>
                      <a:pt x="1" y="252"/>
                    </a:cubicBezTo>
                    <a:cubicBezTo>
                      <a:pt x="1" y="251"/>
                      <a:pt x="0" y="249"/>
                      <a:pt x="0" y="247"/>
                    </a:cubicBezTo>
                    <a:cubicBezTo>
                      <a:pt x="0" y="246"/>
                      <a:pt x="0" y="244"/>
                      <a:pt x="0" y="241"/>
                    </a:cubicBezTo>
                    <a:cubicBezTo>
                      <a:pt x="0" y="238"/>
                      <a:pt x="0" y="236"/>
                      <a:pt x="0" y="234"/>
                    </a:cubicBezTo>
                    <a:cubicBezTo>
                      <a:pt x="0" y="233"/>
                      <a:pt x="1" y="231"/>
                      <a:pt x="1" y="230"/>
                    </a:cubicBezTo>
                    <a:cubicBezTo>
                      <a:pt x="2" y="229"/>
                      <a:pt x="2" y="228"/>
                      <a:pt x="3" y="227"/>
                    </a:cubicBezTo>
                    <a:cubicBezTo>
                      <a:pt x="4" y="226"/>
                      <a:pt x="5" y="226"/>
                      <a:pt x="6" y="226"/>
                    </a:cubicBezTo>
                    <a:cubicBezTo>
                      <a:pt x="7" y="226"/>
                      <a:pt x="10" y="227"/>
                      <a:pt x="13" y="229"/>
                    </a:cubicBezTo>
                    <a:cubicBezTo>
                      <a:pt x="15" y="231"/>
                      <a:pt x="19" y="233"/>
                      <a:pt x="24" y="234"/>
                    </a:cubicBezTo>
                    <a:cubicBezTo>
                      <a:pt x="28" y="236"/>
                      <a:pt x="35" y="238"/>
                      <a:pt x="41" y="240"/>
                    </a:cubicBezTo>
                    <a:cubicBezTo>
                      <a:pt x="49" y="242"/>
                      <a:pt x="56" y="243"/>
                      <a:pt x="66" y="243"/>
                    </a:cubicBezTo>
                    <a:cubicBezTo>
                      <a:pt x="75" y="243"/>
                      <a:pt x="84" y="242"/>
                      <a:pt x="92" y="239"/>
                    </a:cubicBezTo>
                    <a:cubicBezTo>
                      <a:pt x="99" y="237"/>
                      <a:pt x="105" y="234"/>
                      <a:pt x="111" y="229"/>
                    </a:cubicBezTo>
                    <a:cubicBezTo>
                      <a:pt x="116" y="224"/>
                      <a:pt x="121" y="219"/>
                      <a:pt x="124" y="211"/>
                    </a:cubicBezTo>
                    <a:cubicBezTo>
                      <a:pt x="127" y="204"/>
                      <a:pt x="129" y="195"/>
                      <a:pt x="129" y="185"/>
                    </a:cubicBezTo>
                    <a:cubicBezTo>
                      <a:pt x="129" y="177"/>
                      <a:pt x="128" y="170"/>
                      <a:pt x="125" y="163"/>
                    </a:cubicBezTo>
                    <a:cubicBezTo>
                      <a:pt x="122" y="157"/>
                      <a:pt x="119" y="151"/>
                      <a:pt x="113" y="146"/>
                    </a:cubicBezTo>
                    <a:cubicBezTo>
                      <a:pt x="107" y="141"/>
                      <a:pt x="101" y="139"/>
                      <a:pt x="92" y="137"/>
                    </a:cubicBezTo>
                    <a:cubicBezTo>
                      <a:pt x="83" y="135"/>
                      <a:pt x="73" y="134"/>
                      <a:pt x="61" y="134"/>
                    </a:cubicBezTo>
                    <a:cubicBezTo>
                      <a:pt x="53" y="134"/>
                      <a:pt x="45" y="134"/>
                      <a:pt x="40" y="135"/>
                    </a:cubicBezTo>
                    <a:cubicBezTo>
                      <a:pt x="34" y="136"/>
                      <a:pt x="28" y="136"/>
                      <a:pt x="23" y="136"/>
                    </a:cubicBezTo>
                    <a:cubicBezTo>
                      <a:pt x="19" y="136"/>
                      <a:pt x="16" y="135"/>
                      <a:pt x="14" y="133"/>
                    </a:cubicBezTo>
                    <a:cubicBezTo>
                      <a:pt x="13" y="131"/>
                      <a:pt x="12" y="128"/>
                      <a:pt x="12" y="123"/>
                    </a:cubicBezTo>
                    <a:lnTo>
                      <a:pt x="12" y="14"/>
                    </a:lnTo>
                    <a:cubicBezTo>
                      <a:pt x="12" y="9"/>
                      <a:pt x="13" y="6"/>
                      <a:pt x="14" y="4"/>
                    </a:cubicBezTo>
                    <a:cubicBezTo>
                      <a:pt x="16" y="2"/>
                      <a:pt x="20" y="0"/>
                      <a:pt x="24" y="0"/>
                    </a:cubicBezTo>
                    <a:lnTo>
                      <a:pt x="141" y="0"/>
                    </a:lnTo>
                    <a:cubicBezTo>
                      <a:pt x="142" y="0"/>
                      <a:pt x="143" y="0"/>
                      <a:pt x="144" y="1"/>
                    </a:cubicBezTo>
                    <a:cubicBezTo>
                      <a:pt x="145" y="2"/>
                      <a:pt x="146" y="3"/>
                      <a:pt x="146" y="4"/>
                    </a:cubicBezTo>
                    <a:cubicBezTo>
                      <a:pt x="147" y="5"/>
                      <a:pt x="147" y="7"/>
                      <a:pt x="148" y="9"/>
                    </a:cubicBezTo>
                    <a:cubicBezTo>
                      <a:pt x="148" y="10"/>
                      <a:pt x="149" y="13"/>
                      <a:pt x="149" y="15"/>
                    </a:cubicBezTo>
                    <a:cubicBezTo>
                      <a:pt x="149" y="20"/>
                      <a:pt x="148" y="23"/>
                      <a:pt x="147" y="26"/>
                    </a:cubicBezTo>
                    <a:cubicBezTo>
                      <a:pt x="146" y="29"/>
                      <a:pt x="145" y="30"/>
                      <a:pt x="142" y="30"/>
                    </a:cubicBezTo>
                    <a:lnTo>
                      <a:pt x="47" y="30"/>
                    </a:lnTo>
                    <a:lnTo>
                      <a:pt x="47" y="105"/>
                    </a:lnTo>
                    <a:cubicBezTo>
                      <a:pt x="52" y="104"/>
                      <a:pt x="56" y="104"/>
                      <a:pt x="61" y="104"/>
                    </a:cubicBezTo>
                    <a:cubicBezTo>
                      <a:pt x="66" y="104"/>
                      <a:pt x="71" y="104"/>
                      <a:pt x="78" y="104"/>
                    </a:cubicBezTo>
                    <a:cubicBezTo>
                      <a:pt x="93" y="104"/>
                      <a:pt x="105" y="106"/>
                      <a:pt x="116" y="110"/>
                    </a:cubicBezTo>
                    <a:cubicBezTo>
                      <a:pt x="127" y="114"/>
                      <a:pt x="136" y="118"/>
                      <a:pt x="143" y="126"/>
                    </a:cubicBezTo>
                    <a:cubicBezTo>
                      <a:pt x="150" y="132"/>
                      <a:pt x="156" y="141"/>
                      <a:pt x="159" y="150"/>
                    </a:cubicBezTo>
                    <a:cubicBezTo>
                      <a:pt x="166" y="161"/>
                      <a:pt x="168" y="171"/>
                      <a:pt x="168" y="183"/>
                    </a:cubicBezTo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62" name="任意多边形 59"/>
              <p:cNvSpPr/>
              <p:nvPr/>
            </p:nvSpPr>
            <p:spPr>
              <a:xfrm>
                <a:off x="9470276" y="1851781"/>
                <a:ext cx="104053" cy="127510"/>
              </a:xfrm>
              <a:custGeom>
                <a:avLst/>
                <a:gdLst/>
                <a:ahLst/>
                <a:cxnLst/>
                <a:rect l="0" t="0" r="0" b="0"/>
                <a:pathLst>
                  <a:path w="215" h="277">
                    <a:moveTo>
                      <a:pt x="214" y="40"/>
                    </a:moveTo>
                    <a:cubicBezTo>
                      <a:pt x="214" y="43"/>
                      <a:pt x="214" y="45"/>
                      <a:pt x="214" y="47"/>
                    </a:cubicBezTo>
                    <a:cubicBezTo>
                      <a:pt x="214" y="49"/>
                      <a:pt x="213" y="51"/>
                      <a:pt x="213" y="51"/>
                    </a:cubicBezTo>
                    <a:cubicBezTo>
                      <a:pt x="212" y="52"/>
                      <a:pt x="212" y="53"/>
                      <a:pt x="212" y="54"/>
                    </a:cubicBezTo>
                    <a:cubicBezTo>
                      <a:pt x="211" y="56"/>
                      <a:pt x="210" y="55"/>
                      <a:pt x="209" y="55"/>
                    </a:cubicBezTo>
                    <a:cubicBezTo>
                      <a:pt x="207" y="55"/>
                      <a:pt x="204" y="54"/>
                      <a:pt x="200" y="51"/>
                    </a:cubicBezTo>
                    <a:cubicBezTo>
                      <a:pt x="197" y="49"/>
                      <a:pt x="191" y="46"/>
                      <a:pt x="186" y="43"/>
                    </a:cubicBezTo>
                    <a:cubicBezTo>
                      <a:pt x="179" y="40"/>
                      <a:pt x="172" y="37"/>
                      <a:pt x="162" y="35"/>
                    </a:cubicBezTo>
                    <a:cubicBezTo>
                      <a:pt x="153" y="32"/>
                      <a:pt x="143" y="31"/>
                      <a:pt x="131" y="31"/>
                    </a:cubicBezTo>
                    <a:cubicBezTo>
                      <a:pt x="116" y="31"/>
                      <a:pt x="103" y="34"/>
                      <a:pt x="92" y="39"/>
                    </a:cubicBezTo>
                    <a:cubicBezTo>
                      <a:pt x="80" y="45"/>
                      <a:pt x="70" y="52"/>
                      <a:pt x="62" y="62"/>
                    </a:cubicBezTo>
                    <a:cubicBezTo>
                      <a:pt x="53" y="71"/>
                      <a:pt x="48" y="82"/>
                      <a:pt x="43" y="96"/>
                    </a:cubicBezTo>
                    <a:cubicBezTo>
                      <a:pt x="39" y="109"/>
                      <a:pt x="37" y="123"/>
                      <a:pt x="37" y="139"/>
                    </a:cubicBezTo>
                    <a:cubicBezTo>
                      <a:pt x="37" y="156"/>
                      <a:pt x="39" y="171"/>
                      <a:pt x="44" y="184"/>
                    </a:cubicBezTo>
                    <a:cubicBezTo>
                      <a:pt x="49" y="197"/>
                      <a:pt x="55" y="209"/>
                      <a:pt x="64" y="218"/>
                    </a:cubicBezTo>
                    <a:cubicBezTo>
                      <a:pt x="72" y="227"/>
                      <a:pt x="81" y="234"/>
                      <a:pt x="93" y="238"/>
                    </a:cubicBezTo>
                    <a:cubicBezTo>
                      <a:pt x="104" y="243"/>
                      <a:pt x="118" y="246"/>
                      <a:pt x="132" y="246"/>
                    </a:cubicBezTo>
                    <a:cubicBezTo>
                      <a:pt x="140" y="246"/>
                      <a:pt x="148" y="245"/>
                      <a:pt x="157" y="243"/>
                    </a:cubicBezTo>
                    <a:cubicBezTo>
                      <a:pt x="165" y="241"/>
                      <a:pt x="173" y="238"/>
                      <a:pt x="180" y="234"/>
                    </a:cubicBezTo>
                    <a:lnTo>
                      <a:pt x="180" y="156"/>
                    </a:lnTo>
                    <a:lnTo>
                      <a:pt x="119" y="156"/>
                    </a:lnTo>
                    <a:cubicBezTo>
                      <a:pt x="117" y="156"/>
                      <a:pt x="115" y="155"/>
                      <a:pt x="113" y="152"/>
                    </a:cubicBezTo>
                    <a:cubicBezTo>
                      <a:pt x="112" y="149"/>
                      <a:pt x="111" y="146"/>
                      <a:pt x="111" y="141"/>
                    </a:cubicBezTo>
                    <a:cubicBezTo>
                      <a:pt x="111" y="138"/>
                      <a:pt x="111" y="136"/>
                      <a:pt x="111" y="134"/>
                    </a:cubicBezTo>
                    <a:cubicBezTo>
                      <a:pt x="111" y="132"/>
                      <a:pt x="112" y="131"/>
                      <a:pt x="112" y="130"/>
                    </a:cubicBezTo>
                    <a:cubicBezTo>
                      <a:pt x="113" y="129"/>
                      <a:pt x="113" y="128"/>
                      <a:pt x="114" y="127"/>
                    </a:cubicBezTo>
                    <a:cubicBezTo>
                      <a:pt x="115" y="126"/>
                      <a:pt x="116" y="126"/>
                      <a:pt x="117" y="126"/>
                    </a:cubicBezTo>
                    <a:lnTo>
                      <a:pt x="201" y="126"/>
                    </a:lnTo>
                    <a:cubicBezTo>
                      <a:pt x="203" y="126"/>
                      <a:pt x="204" y="126"/>
                      <a:pt x="206" y="127"/>
                    </a:cubicBezTo>
                    <a:cubicBezTo>
                      <a:pt x="208" y="128"/>
                      <a:pt x="209" y="129"/>
                      <a:pt x="210" y="130"/>
                    </a:cubicBezTo>
                    <a:cubicBezTo>
                      <a:pt x="211" y="131"/>
                      <a:pt x="212" y="132"/>
                      <a:pt x="212" y="134"/>
                    </a:cubicBezTo>
                    <a:cubicBezTo>
                      <a:pt x="213" y="136"/>
                      <a:pt x="213" y="138"/>
                      <a:pt x="213" y="141"/>
                    </a:cubicBezTo>
                    <a:lnTo>
                      <a:pt x="213" y="243"/>
                    </a:lnTo>
                    <a:cubicBezTo>
                      <a:pt x="213" y="247"/>
                      <a:pt x="212" y="250"/>
                      <a:pt x="212" y="252"/>
                    </a:cubicBezTo>
                    <a:cubicBezTo>
                      <a:pt x="211" y="255"/>
                      <a:pt x="208" y="257"/>
                      <a:pt x="204" y="259"/>
                    </a:cubicBezTo>
                    <a:cubicBezTo>
                      <a:pt x="200" y="261"/>
                      <a:pt x="195" y="263"/>
                      <a:pt x="189" y="265"/>
                    </a:cubicBezTo>
                    <a:cubicBezTo>
                      <a:pt x="183" y="268"/>
                      <a:pt x="176" y="270"/>
                      <a:pt x="170" y="271"/>
                    </a:cubicBezTo>
                    <a:cubicBezTo>
                      <a:pt x="163" y="273"/>
                      <a:pt x="157" y="274"/>
                      <a:pt x="149" y="275"/>
                    </a:cubicBezTo>
                    <a:cubicBezTo>
                      <a:pt x="143" y="276"/>
                      <a:pt x="135" y="276"/>
                      <a:pt x="129" y="276"/>
                    </a:cubicBezTo>
                    <a:cubicBezTo>
                      <a:pt x="108" y="276"/>
                      <a:pt x="90" y="273"/>
                      <a:pt x="74" y="266"/>
                    </a:cubicBezTo>
                    <a:cubicBezTo>
                      <a:pt x="58" y="260"/>
                      <a:pt x="44" y="250"/>
                      <a:pt x="33" y="238"/>
                    </a:cubicBezTo>
                    <a:cubicBezTo>
                      <a:pt x="22" y="226"/>
                      <a:pt x="13" y="213"/>
                      <a:pt x="8" y="196"/>
                    </a:cubicBezTo>
                    <a:cubicBezTo>
                      <a:pt x="2" y="180"/>
                      <a:pt x="0" y="160"/>
                      <a:pt x="0" y="140"/>
                    </a:cubicBezTo>
                    <a:cubicBezTo>
                      <a:pt x="0" y="118"/>
                      <a:pt x="2" y="99"/>
                      <a:pt x="9" y="82"/>
                    </a:cubicBezTo>
                    <a:cubicBezTo>
                      <a:pt x="15" y="65"/>
                      <a:pt x="24" y="51"/>
                      <a:pt x="36" y="38"/>
                    </a:cubicBezTo>
                    <a:cubicBezTo>
                      <a:pt x="47" y="26"/>
                      <a:pt x="61" y="17"/>
                      <a:pt x="78" y="11"/>
                    </a:cubicBezTo>
                    <a:cubicBezTo>
                      <a:pt x="93" y="4"/>
                      <a:pt x="112" y="0"/>
                      <a:pt x="132" y="0"/>
                    </a:cubicBezTo>
                    <a:cubicBezTo>
                      <a:pt x="142" y="0"/>
                      <a:pt x="150" y="1"/>
                      <a:pt x="160" y="3"/>
                    </a:cubicBezTo>
                    <a:cubicBezTo>
                      <a:pt x="169" y="5"/>
                      <a:pt x="177" y="8"/>
                      <a:pt x="184" y="10"/>
                    </a:cubicBezTo>
                    <a:cubicBezTo>
                      <a:pt x="190" y="13"/>
                      <a:pt x="196" y="14"/>
                      <a:pt x="201" y="17"/>
                    </a:cubicBezTo>
                    <a:cubicBezTo>
                      <a:pt x="205" y="20"/>
                      <a:pt x="210" y="23"/>
                      <a:pt x="211" y="24"/>
                    </a:cubicBezTo>
                    <a:cubicBezTo>
                      <a:pt x="212" y="25"/>
                      <a:pt x="213" y="27"/>
                      <a:pt x="214" y="30"/>
                    </a:cubicBezTo>
                    <a:cubicBezTo>
                      <a:pt x="214" y="33"/>
                      <a:pt x="214" y="36"/>
                      <a:pt x="214" y="40"/>
                    </a:cubicBezTo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99">
                  <a:solidFill>
                    <a:srgbClr val="1D1D1A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121" name="矩形 11"/>
            <p:cNvSpPr/>
            <p:nvPr/>
          </p:nvSpPr>
          <p:spPr>
            <a:xfrm>
              <a:off x="5700434" y="3732965"/>
              <a:ext cx="1094225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</a:rPr>
                <a:t>1. Motion capture</a:t>
              </a:r>
              <a:endParaRPr lang="zh-CN" altLang="en-US" sz="900" dirty="0"/>
            </a:p>
          </p:txBody>
        </p:sp>
        <p:sp>
          <p:nvSpPr>
            <p:cNvPr id="122" name="矩形 12"/>
            <p:cNvSpPr/>
            <p:nvPr/>
          </p:nvSpPr>
          <p:spPr>
            <a:xfrm>
              <a:off x="6664676" y="3554364"/>
              <a:ext cx="145763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</a:rPr>
                <a:t>2.Uplink transmission</a:t>
              </a:r>
              <a:endParaRPr lang="zh-CN" altLang="en-US" sz="900" dirty="0"/>
            </a:p>
          </p:txBody>
        </p:sp>
        <p:grpSp>
          <p:nvGrpSpPr>
            <p:cNvPr id="123" name="组合 13"/>
            <p:cNvGrpSpPr/>
            <p:nvPr/>
          </p:nvGrpSpPr>
          <p:grpSpPr>
            <a:xfrm>
              <a:off x="7535099" y="3762876"/>
              <a:ext cx="1273892" cy="975226"/>
              <a:chOff x="8045369" y="4048328"/>
              <a:chExt cx="1273892" cy="975226"/>
            </a:xfrm>
          </p:grpSpPr>
          <p:pic>
            <p:nvPicPr>
              <p:cNvPr id="156" name="图片 5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045369" y="4048328"/>
                <a:ext cx="1273892" cy="975226"/>
              </a:xfrm>
              <a:prstGeom prst="rect">
                <a:avLst/>
              </a:prstGeom>
            </p:spPr>
          </p:pic>
          <p:sp>
            <p:nvSpPr>
              <p:cNvPr id="157" name="矩形 54"/>
              <p:cNvSpPr/>
              <p:nvPr/>
            </p:nvSpPr>
            <p:spPr>
              <a:xfrm>
                <a:off x="8273501" y="4479005"/>
                <a:ext cx="746628" cy="200055"/>
              </a:xfrm>
              <a:prstGeom prst="rect">
                <a:avLst/>
              </a:prstGeom>
              <a:solidFill>
                <a:schemeClr val="bg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700" dirty="0">
                    <a:solidFill>
                      <a:srgbClr val="1D1D1A"/>
                    </a:solidFill>
                    <a:ea typeface="Microsoft YaHei" panose="020B0503020204020204" pitchFamily="34" charset="-122"/>
                  </a:rPr>
                  <a:t>5G Network</a:t>
                </a:r>
                <a:endParaRPr lang="zh-CN" altLang="en-US" sz="800" dirty="0"/>
              </a:p>
            </p:txBody>
          </p:sp>
        </p:grpSp>
        <p:grpSp>
          <p:nvGrpSpPr>
            <p:cNvPr id="124" name="组合 316"/>
            <p:cNvGrpSpPr>
              <a:grpSpLocks/>
            </p:cNvGrpSpPr>
            <p:nvPr/>
          </p:nvGrpSpPr>
          <p:grpSpPr bwMode="auto">
            <a:xfrm>
              <a:off x="9405611" y="3997410"/>
              <a:ext cx="981327" cy="613330"/>
              <a:chOff x="4137025" y="1038226"/>
              <a:chExt cx="735013" cy="461963"/>
            </a:xfrm>
            <a:solidFill>
              <a:schemeClr val="accent3">
                <a:lumMod val="40000"/>
                <a:lumOff val="60000"/>
              </a:schemeClr>
            </a:solidFill>
          </p:grpSpPr>
          <p:sp>
            <p:nvSpPr>
              <p:cNvPr id="137" name="Freeform 136"/>
              <p:cNvSpPr>
                <a:spLocks noChangeArrowheads="1"/>
              </p:cNvSpPr>
              <p:nvPr/>
            </p:nvSpPr>
            <p:spPr bwMode="auto">
              <a:xfrm>
                <a:off x="4137025" y="1038226"/>
                <a:ext cx="735013" cy="446088"/>
              </a:xfrm>
              <a:custGeom>
                <a:avLst/>
                <a:gdLst>
                  <a:gd name="T0" fmla="*/ 2147483646 w 1754"/>
                  <a:gd name="T1" fmla="*/ 2147483646 h 1065"/>
                  <a:gd name="T2" fmla="*/ 2147483646 w 1754"/>
                  <a:gd name="T3" fmla="*/ 2147483646 h 1065"/>
                  <a:gd name="T4" fmla="*/ 2147483646 w 1754"/>
                  <a:gd name="T5" fmla="*/ 2147483646 h 1065"/>
                  <a:gd name="T6" fmla="*/ 2147483646 w 1754"/>
                  <a:gd name="T7" fmla="*/ 2147483646 h 1065"/>
                  <a:gd name="T8" fmla="*/ 2147483646 w 1754"/>
                  <a:gd name="T9" fmla="*/ 2147483646 h 1065"/>
                  <a:gd name="T10" fmla="*/ 2147483646 w 1754"/>
                  <a:gd name="T11" fmla="*/ 2147483646 h 1065"/>
                  <a:gd name="T12" fmla="*/ 2147483646 w 1754"/>
                  <a:gd name="T13" fmla="*/ 2147483646 h 1065"/>
                  <a:gd name="T14" fmla="*/ 2147483646 w 1754"/>
                  <a:gd name="T15" fmla="*/ 2147483646 h 1065"/>
                  <a:gd name="T16" fmla="*/ 2147483646 w 1754"/>
                  <a:gd name="T17" fmla="*/ 2147483646 h 1065"/>
                  <a:gd name="T18" fmla="*/ 2147483646 w 1754"/>
                  <a:gd name="T19" fmla="*/ 2147483646 h 1065"/>
                  <a:gd name="T20" fmla="*/ 2147483646 w 1754"/>
                  <a:gd name="T21" fmla="*/ 2147483646 h 1065"/>
                  <a:gd name="T22" fmla="*/ 2147483646 w 1754"/>
                  <a:gd name="T23" fmla="*/ 2147483646 h 1065"/>
                  <a:gd name="T24" fmla="*/ 2147483646 w 1754"/>
                  <a:gd name="T25" fmla="*/ 2147483646 h 1065"/>
                  <a:gd name="T26" fmla="*/ 2147483646 w 1754"/>
                  <a:gd name="T27" fmla="*/ 2147483646 h 1065"/>
                  <a:gd name="T28" fmla="*/ 2147483646 w 1754"/>
                  <a:gd name="T29" fmla="*/ 2147483646 h 1065"/>
                  <a:gd name="T30" fmla="*/ 2147483646 w 1754"/>
                  <a:gd name="T31" fmla="*/ 2147483646 h 1065"/>
                  <a:gd name="T32" fmla="*/ 2147483646 w 1754"/>
                  <a:gd name="T33" fmla="*/ 2147483646 h 1065"/>
                  <a:gd name="T34" fmla="*/ 0 w 1754"/>
                  <a:gd name="T35" fmla="*/ 2147483646 h 1065"/>
                  <a:gd name="T36" fmla="*/ 2147483646 w 1754"/>
                  <a:gd name="T37" fmla="*/ 2147483646 h 1065"/>
                  <a:gd name="T38" fmla="*/ 2147483646 w 1754"/>
                  <a:gd name="T39" fmla="*/ 0 h 1065"/>
                  <a:gd name="T40" fmla="*/ 2147483646 w 1754"/>
                  <a:gd name="T41" fmla="*/ 2147483646 h 1065"/>
                  <a:gd name="T42" fmla="*/ 2147483646 w 1754"/>
                  <a:gd name="T43" fmla="*/ 2147483646 h 1065"/>
                  <a:gd name="T44" fmla="*/ 2147483646 w 1754"/>
                  <a:gd name="T45" fmla="*/ 2147483646 h 1065"/>
                  <a:gd name="T46" fmla="*/ 2147483646 w 1754"/>
                  <a:gd name="T47" fmla="*/ 2147483646 h 106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754" h="1065">
                    <a:moveTo>
                      <a:pt x="1493" y="1065"/>
                    </a:moveTo>
                    <a:lnTo>
                      <a:pt x="1493" y="1065"/>
                    </a:lnTo>
                    <a:lnTo>
                      <a:pt x="1388" y="1065"/>
                    </a:lnTo>
                    <a:lnTo>
                      <a:pt x="1388" y="999"/>
                    </a:lnTo>
                    <a:lnTo>
                      <a:pt x="1493" y="999"/>
                    </a:lnTo>
                    <a:cubicBezTo>
                      <a:pt x="1519" y="999"/>
                      <a:pt x="1541" y="992"/>
                      <a:pt x="1554" y="981"/>
                    </a:cubicBezTo>
                    <a:cubicBezTo>
                      <a:pt x="1639" y="912"/>
                      <a:pt x="1687" y="813"/>
                      <a:pt x="1687" y="710"/>
                    </a:cubicBezTo>
                    <a:cubicBezTo>
                      <a:pt x="1687" y="522"/>
                      <a:pt x="1535" y="368"/>
                      <a:pt x="1347" y="366"/>
                    </a:cubicBezTo>
                    <a:cubicBezTo>
                      <a:pt x="1335" y="366"/>
                      <a:pt x="1324" y="359"/>
                      <a:pt x="1318" y="349"/>
                    </a:cubicBezTo>
                    <a:cubicBezTo>
                      <a:pt x="1221" y="175"/>
                      <a:pt x="1037" y="66"/>
                      <a:pt x="838" y="66"/>
                    </a:cubicBezTo>
                    <a:cubicBezTo>
                      <a:pt x="588" y="66"/>
                      <a:pt x="370" y="235"/>
                      <a:pt x="307" y="478"/>
                    </a:cubicBezTo>
                    <a:cubicBezTo>
                      <a:pt x="304" y="490"/>
                      <a:pt x="293" y="500"/>
                      <a:pt x="280" y="502"/>
                    </a:cubicBezTo>
                    <a:cubicBezTo>
                      <a:pt x="158" y="520"/>
                      <a:pt x="67" y="626"/>
                      <a:pt x="67" y="749"/>
                    </a:cubicBezTo>
                    <a:cubicBezTo>
                      <a:pt x="67" y="887"/>
                      <a:pt x="179" y="999"/>
                      <a:pt x="316" y="999"/>
                    </a:cubicBezTo>
                    <a:lnTo>
                      <a:pt x="1183" y="999"/>
                    </a:lnTo>
                    <a:lnTo>
                      <a:pt x="1183" y="1065"/>
                    </a:lnTo>
                    <a:lnTo>
                      <a:pt x="316" y="1065"/>
                    </a:lnTo>
                    <a:cubicBezTo>
                      <a:pt x="142" y="1065"/>
                      <a:pt x="0" y="923"/>
                      <a:pt x="0" y="749"/>
                    </a:cubicBezTo>
                    <a:cubicBezTo>
                      <a:pt x="0" y="601"/>
                      <a:pt x="105" y="472"/>
                      <a:pt x="248" y="440"/>
                    </a:cubicBezTo>
                    <a:cubicBezTo>
                      <a:pt x="325" y="180"/>
                      <a:pt x="565" y="0"/>
                      <a:pt x="838" y="0"/>
                    </a:cubicBezTo>
                    <a:cubicBezTo>
                      <a:pt x="1055" y="0"/>
                      <a:pt x="1256" y="114"/>
                      <a:pt x="1367" y="300"/>
                    </a:cubicBezTo>
                    <a:cubicBezTo>
                      <a:pt x="1582" y="313"/>
                      <a:pt x="1754" y="492"/>
                      <a:pt x="1754" y="710"/>
                    </a:cubicBezTo>
                    <a:cubicBezTo>
                      <a:pt x="1754" y="834"/>
                      <a:pt x="1697" y="951"/>
                      <a:pt x="1596" y="1033"/>
                    </a:cubicBezTo>
                    <a:cubicBezTo>
                      <a:pt x="1570" y="1054"/>
                      <a:pt x="1535" y="1065"/>
                      <a:pt x="1493" y="10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38" name="Freeform 137"/>
              <p:cNvSpPr>
                <a:spLocks noChangeArrowheads="1"/>
              </p:cNvSpPr>
              <p:nvPr/>
            </p:nvSpPr>
            <p:spPr bwMode="auto">
              <a:xfrm>
                <a:off x="4613275" y="1441451"/>
                <a:ext cx="58738" cy="58738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9" h="139">
                    <a:moveTo>
                      <a:pt x="69" y="139"/>
                    </a:moveTo>
                    <a:lnTo>
                      <a:pt x="69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2"/>
                      <a:pt x="31" y="0"/>
                      <a:pt x="69" y="0"/>
                    </a:cubicBezTo>
                    <a:cubicBezTo>
                      <a:pt x="108" y="0"/>
                      <a:pt x="139" y="32"/>
                      <a:pt x="139" y="70"/>
                    </a:cubicBezTo>
                    <a:cubicBezTo>
                      <a:pt x="139" y="108"/>
                      <a:pt x="108" y="139"/>
                      <a:pt x="69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39" name="Freeform 138"/>
              <p:cNvSpPr>
                <a:spLocks noChangeArrowheads="1"/>
              </p:cNvSpPr>
              <p:nvPr/>
            </p:nvSpPr>
            <p:spPr bwMode="auto">
              <a:xfrm>
                <a:off x="4702175" y="1441451"/>
                <a:ext cx="58738" cy="58738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9" h="139">
                    <a:moveTo>
                      <a:pt x="69" y="139"/>
                    </a:moveTo>
                    <a:lnTo>
                      <a:pt x="69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2"/>
                      <a:pt x="31" y="0"/>
                      <a:pt x="69" y="0"/>
                    </a:cubicBezTo>
                    <a:cubicBezTo>
                      <a:pt x="108" y="0"/>
                      <a:pt x="139" y="32"/>
                      <a:pt x="139" y="70"/>
                    </a:cubicBezTo>
                    <a:cubicBezTo>
                      <a:pt x="139" y="108"/>
                      <a:pt x="108" y="139"/>
                      <a:pt x="69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0" name="Freeform 139"/>
              <p:cNvSpPr>
                <a:spLocks noEditPoints="1" noChangeArrowheads="1"/>
              </p:cNvSpPr>
              <p:nvPr/>
            </p:nvSpPr>
            <p:spPr bwMode="auto">
              <a:xfrm>
                <a:off x="4411663" y="1219201"/>
                <a:ext cx="95250" cy="95250"/>
              </a:xfrm>
              <a:custGeom>
                <a:avLst/>
                <a:gdLst>
                  <a:gd name="T0" fmla="*/ 2147483646 w 227"/>
                  <a:gd name="T1" fmla="*/ 2147483646 h 227"/>
                  <a:gd name="T2" fmla="*/ 2147483646 w 227"/>
                  <a:gd name="T3" fmla="*/ 2147483646 h 227"/>
                  <a:gd name="T4" fmla="*/ 2147483646 w 227"/>
                  <a:gd name="T5" fmla="*/ 2147483646 h 227"/>
                  <a:gd name="T6" fmla="*/ 2147483646 w 227"/>
                  <a:gd name="T7" fmla="*/ 2147483646 h 227"/>
                  <a:gd name="T8" fmla="*/ 2147483646 w 227"/>
                  <a:gd name="T9" fmla="*/ 2147483646 h 227"/>
                  <a:gd name="T10" fmla="*/ 2147483646 w 227"/>
                  <a:gd name="T11" fmla="*/ 2147483646 h 227"/>
                  <a:gd name="T12" fmla="*/ 2147483646 w 227"/>
                  <a:gd name="T13" fmla="*/ 2147483646 h 227"/>
                  <a:gd name="T14" fmla="*/ 2147483646 w 227"/>
                  <a:gd name="T15" fmla="*/ 2147483646 h 227"/>
                  <a:gd name="T16" fmla="*/ 0 w 227"/>
                  <a:gd name="T17" fmla="*/ 2147483646 h 227"/>
                  <a:gd name="T18" fmla="*/ 2147483646 w 227"/>
                  <a:gd name="T19" fmla="*/ 0 h 227"/>
                  <a:gd name="T20" fmla="*/ 2147483646 w 227"/>
                  <a:gd name="T21" fmla="*/ 2147483646 h 227"/>
                  <a:gd name="T22" fmla="*/ 2147483646 w 227"/>
                  <a:gd name="T23" fmla="*/ 2147483646 h 22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27" h="227">
                    <a:moveTo>
                      <a:pt x="113" y="53"/>
                    </a:moveTo>
                    <a:lnTo>
                      <a:pt x="113" y="53"/>
                    </a:lnTo>
                    <a:cubicBezTo>
                      <a:pt x="80" y="53"/>
                      <a:pt x="53" y="80"/>
                      <a:pt x="53" y="114"/>
                    </a:cubicBezTo>
                    <a:cubicBezTo>
                      <a:pt x="53" y="147"/>
                      <a:pt x="80" y="174"/>
                      <a:pt x="113" y="174"/>
                    </a:cubicBezTo>
                    <a:cubicBezTo>
                      <a:pt x="146" y="174"/>
                      <a:pt x="173" y="147"/>
                      <a:pt x="173" y="114"/>
                    </a:cubicBezTo>
                    <a:cubicBezTo>
                      <a:pt x="173" y="80"/>
                      <a:pt x="146" y="53"/>
                      <a:pt x="113" y="53"/>
                    </a:cubicBezTo>
                    <a:close/>
                    <a:moveTo>
                      <a:pt x="113" y="227"/>
                    </a:moveTo>
                    <a:lnTo>
                      <a:pt x="113" y="227"/>
                    </a:lnTo>
                    <a:cubicBezTo>
                      <a:pt x="51" y="227"/>
                      <a:pt x="0" y="176"/>
                      <a:pt x="0" y="114"/>
                    </a:cubicBezTo>
                    <a:cubicBezTo>
                      <a:pt x="0" y="51"/>
                      <a:pt x="51" y="0"/>
                      <a:pt x="113" y="0"/>
                    </a:cubicBezTo>
                    <a:cubicBezTo>
                      <a:pt x="176" y="0"/>
                      <a:pt x="227" y="51"/>
                      <a:pt x="227" y="114"/>
                    </a:cubicBezTo>
                    <a:cubicBezTo>
                      <a:pt x="227" y="176"/>
                      <a:pt x="176" y="227"/>
                      <a:pt x="113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1" name="Freeform 140"/>
              <p:cNvSpPr>
                <a:spLocks noEditPoints="1" noChangeArrowheads="1"/>
              </p:cNvSpPr>
              <p:nvPr/>
            </p:nvSpPr>
            <p:spPr bwMode="auto">
              <a:xfrm>
                <a:off x="4530725" y="1120776"/>
                <a:ext cx="74613" cy="73025"/>
              </a:xfrm>
              <a:custGeom>
                <a:avLst/>
                <a:gdLst>
                  <a:gd name="T0" fmla="*/ 2147483646 w 176"/>
                  <a:gd name="T1" fmla="*/ 2147483646 h 176"/>
                  <a:gd name="T2" fmla="*/ 2147483646 w 176"/>
                  <a:gd name="T3" fmla="*/ 2147483646 h 176"/>
                  <a:gd name="T4" fmla="*/ 2147483646 w 176"/>
                  <a:gd name="T5" fmla="*/ 2147483646 h 176"/>
                  <a:gd name="T6" fmla="*/ 2147483646 w 176"/>
                  <a:gd name="T7" fmla="*/ 2147483646 h 176"/>
                  <a:gd name="T8" fmla="*/ 2147483646 w 176"/>
                  <a:gd name="T9" fmla="*/ 2147483646 h 176"/>
                  <a:gd name="T10" fmla="*/ 2147483646 w 176"/>
                  <a:gd name="T11" fmla="*/ 2147483646 h 176"/>
                  <a:gd name="T12" fmla="*/ 2147483646 w 176"/>
                  <a:gd name="T13" fmla="*/ 2147483646 h 176"/>
                  <a:gd name="T14" fmla="*/ 2147483646 w 176"/>
                  <a:gd name="T15" fmla="*/ 2147483646 h 176"/>
                  <a:gd name="T16" fmla="*/ 0 w 176"/>
                  <a:gd name="T17" fmla="*/ 2147483646 h 176"/>
                  <a:gd name="T18" fmla="*/ 2147483646 w 176"/>
                  <a:gd name="T19" fmla="*/ 0 h 176"/>
                  <a:gd name="T20" fmla="*/ 2147483646 w 176"/>
                  <a:gd name="T21" fmla="*/ 2147483646 h 176"/>
                  <a:gd name="T22" fmla="*/ 2147483646 w 176"/>
                  <a:gd name="T23" fmla="*/ 2147483646 h 1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" h="176">
                    <a:moveTo>
                      <a:pt x="88" y="54"/>
                    </a:moveTo>
                    <a:lnTo>
                      <a:pt x="88" y="54"/>
                    </a:lnTo>
                    <a:cubicBezTo>
                      <a:pt x="69" y="54"/>
                      <a:pt x="53" y="69"/>
                      <a:pt x="53" y="88"/>
                    </a:cubicBezTo>
                    <a:cubicBezTo>
                      <a:pt x="53" y="107"/>
                      <a:pt x="69" y="123"/>
                      <a:pt x="88" y="123"/>
                    </a:cubicBezTo>
                    <a:cubicBezTo>
                      <a:pt x="107" y="123"/>
                      <a:pt x="122" y="107"/>
                      <a:pt x="122" y="88"/>
                    </a:cubicBezTo>
                    <a:cubicBezTo>
                      <a:pt x="122" y="69"/>
                      <a:pt x="107" y="54"/>
                      <a:pt x="88" y="54"/>
                    </a:cubicBezTo>
                    <a:close/>
                    <a:moveTo>
                      <a:pt x="88" y="176"/>
                    </a:moveTo>
                    <a:lnTo>
                      <a:pt x="88" y="176"/>
                    </a:lnTo>
                    <a:cubicBezTo>
                      <a:pt x="39" y="176"/>
                      <a:pt x="0" y="137"/>
                      <a:pt x="0" y="88"/>
                    </a:cubicBezTo>
                    <a:cubicBezTo>
                      <a:pt x="0" y="40"/>
                      <a:pt x="39" y="0"/>
                      <a:pt x="88" y="0"/>
                    </a:cubicBezTo>
                    <a:cubicBezTo>
                      <a:pt x="136" y="0"/>
                      <a:pt x="176" y="40"/>
                      <a:pt x="176" y="88"/>
                    </a:cubicBezTo>
                    <a:cubicBezTo>
                      <a:pt x="176" y="137"/>
                      <a:pt x="136" y="176"/>
                      <a:pt x="88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2" name="Freeform 141"/>
              <p:cNvSpPr>
                <a:spLocks noEditPoints="1" noChangeArrowheads="1"/>
              </p:cNvSpPr>
              <p:nvPr/>
            </p:nvSpPr>
            <p:spPr bwMode="auto">
              <a:xfrm>
                <a:off x="4457700" y="1355726"/>
                <a:ext cx="73025" cy="74613"/>
              </a:xfrm>
              <a:custGeom>
                <a:avLst/>
                <a:gdLst>
                  <a:gd name="T0" fmla="*/ 2147483646 w 176"/>
                  <a:gd name="T1" fmla="*/ 2147483646 h 176"/>
                  <a:gd name="T2" fmla="*/ 2147483646 w 176"/>
                  <a:gd name="T3" fmla="*/ 2147483646 h 176"/>
                  <a:gd name="T4" fmla="*/ 2147483646 w 176"/>
                  <a:gd name="T5" fmla="*/ 2147483646 h 176"/>
                  <a:gd name="T6" fmla="*/ 2147483646 w 176"/>
                  <a:gd name="T7" fmla="*/ 2147483646 h 176"/>
                  <a:gd name="T8" fmla="*/ 2147483646 w 176"/>
                  <a:gd name="T9" fmla="*/ 2147483646 h 176"/>
                  <a:gd name="T10" fmla="*/ 2147483646 w 176"/>
                  <a:gd name="T11" fmla="*/ 2147483646 h 176"/>
                  <a:gd name="T12" fmla="*/ 2147483646 w 176"/>
                  <a:gd name="T13" fmla="*/ 2147483646 h 176"/>
                  <a:gd name="T14" fmla="*/ 2147483646 w 176"/>
                  <a:gd name="T15" fmla="*/ 2147483646 h 176"/>
                  <a:gd name="T16" fmla="*/ 0 w 176"/>
                  <a:gd name="T17" fmla="*/ 2147483646 h 176"/>
                  <a:gd name="T18" fmla="*/ 2147483646 w 176"/>
                  <a:gd name="T19" fmla="*/ 0 h 176"/>
                  <a:gd name="T20" fmla="*/ 2147483646 w 176"/>
                  <a:gd name="T21" fmla="*/ 2147483646 h 176"/>
                  <a:gd name="T22" fmla="*/ 2147483646 w 176"/>
                  <a:gd name="T23" fmla="*/ 2147483646 h 1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" h="176">
                    <a:moveTo>
                      <a:pt x="88" y="53"/>
                    </a:moveTo>
                    <a:lnTo>
                      <a:pt x="88" y="53"/>
                    </a:lnTo>
                    <a:cubicBezTo>
                      <a:pt x="69" y="53"/>
                      <a:pt x="54" y="69"/>
                      <a:pt x="54" y="88"/>
                    </a:cubicBezTo>
                    <a:cubicBezTo>
                      <a:pt x="54" y="107"/>
                      <a:pt x="69" y="123"/>
                      <a:pt x="88" y="123"/>
                    </a:cubicBezTo>
                    <a:cubicBezTo>
                      <a:pt x="108" y="123"/>
                      <a:pt x="123" y="107"/>
                      <a:pt x="123" y="88"/>
                    </a:cubicBezTo>
                    <a:cubicBezTo>
                      <a:pt x="123" y="69"/>
                      <a:pt x="108" y="53"/>
                      <a:pt x="88" y="53"/>
                    </a:cubicBezTo>
                    <a:close/>
                    <a:moveTo>
                      <a:pt x="88" y="176"/>
                    </a:moveTo>
                    <a:lnTo>
                      <a:pt x="88" y="176"/>
                    </a:lnTo>
                    <a:cubicBezTo>
                      <a:pt x="40" y="176"/>
                      <a:pt x="0" y="137"/>
                      <a:pt x="0" y="88"/>
                    </a:cubicBezTo>
                    <a:cubicBezTo>
                      <a:pt x="0" y="40"/>
                      <a:pt x="40" y="0"/>
                      <a:pt x="88" y="0"/>
                    </a:cubicBezTo>
                    <a:cubicBezTo>
                      <a:pt x="137" y="0"/>
                      <a:pt x="176" y="40"/>
                      <a:pt x="176" y="88"/>
                    </a:cubicBezTo>
                    <a:cubicBezTo>
                      <a:pt x="176" y="137"/>
                      <a:pt x="137" y="176"/>
                      <a:pt x="88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3" name="Freeform 142"/>
              <p:cNvSpPr>
                <a:spLocks noChangeArrowheads="1"/>
              </p:cNvSpPr>
              <p:nvPr/>
            </p:nvSpPr>
            <p:spPr bwMode="auto">
              <a:xfrm>
                <a:off x="4371975" y="1127126"/>
                <a:ext cx="47625" cy="47625"/>
              </a:xfrm>
              <a:custGeom>
                <a:avLst/>
                <a:gdLst>
                  <a:gd name="T0" fmla="*/ 2147483646 w 113"/>
                  <a:gd name="T1" fmla="*/ 2147483646 h 114"/>
                  <a:gd name="T2" fmla="*/ 2147483646 w 113"/>
                  <a:gd name="T3" fmla="*/ 2147483646 h 114"/>
                  <a:gd name="T4" fmla="*/ 2147483646 w 113"/>
                  <a:gd name="T5" fmla="*/ 2147483646 h 114"/>
                  <a:gd name="T6" fmla="*/ 0 w 113"/>
                  <a:gd name="T7" fmla="*/ 2147483646 h 114"/>
                  <a:gd name="T8" fmla="*/ 2147483646 w 113"/>
                  <a:gd name="T9" fmla="*/ 0 h 114"/>
                  <a:gd name="T10" fmla="*/ 2147483646 w 113"/>
                  <a:gd name="T11" fmla="*/ 2147483646 h 1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3" h="114">
                    <a:moveTo>
                      <a:pt x="113" y="57"/>
                    </a:moveTo>
                    <a:lnTo>
                      <a:pt x="113" y="57"/>
                    </a:lnTo>
                    <a:cubicBezTo>
                      <a:pt x="113" y="88"/>
                      <a:pt x="88" y="114"/>
                      <a:pt x="56" y="114"/>
                    </a:cubicBezTo>
                    <a:cubicBezTo>
                      <a:pt x="25" y="114"/>
                      <a:pt x="0" y="88"/>
                      <a:pt x="0" y="57"/>
                    </a:cubicBezTo>
                    <a:cubicBezTo>
                      <a:pt x="0" y="26"/>
                      <a:pt x="25" y="0"/>
                      <a:pt x="56" y="0"/>
                    </a:cubicBezTo>
                    <a:cubicBezTo>
                      <a:pt x="88" y="0"/>
                      <a:pt x="113" y="26"/>
                      <a:pt x="1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4" name="Freeform 143"/>
              <p:cNvSpPr>
                <a:spLocks noChangeArrowheads="1"/>
              </p:cNvSpPr>
              <p:nvPr/>
            </p:nvSpPr>
            <p:spPr bwMode="auto">
              <a:xfrm>
                <a:off x="4344988" y="1301751"/>
                <a:ext cx="47625" cy="47625"/>
              </a:xfrm>
              <a:custGeom>
                <a:avLst/>
                <a:gdLst>
                  <a:gd name="T0" fmla="*/ 2147483646 w 113"/>
                  <a:gd name="T1" fmla="*/ 2147483646 h 113"/>
                  <a:gd name="T2" fmla="*/ 2147483646 w 113"/>
                  <a:gd name="T3" fmla="*/ 2147483646 h 113"/>
                  <a:gd name="T4" fmla="*/ 2147483646 w 113"/>
                  <a:gd name="T5" fmla="*/ 2147483646 h 113"/>
                  <a:gd name="T6" fmla="*/ 0 w 113"/>
                  <a:gd name="T7" fmla="*/ 2147483646 h 113"/>
                  <a:gd name="T8" fmla="*/ 2147483646 w 113"/>
                  <a:gd name="T9" fmla="*/ 0 h 113"/>
                  <a:gd name="T10" fmla="*/ 2147483646 w 113"/>
                  <a:gd name="T11" fmla="*/ 2147483646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3" h="113">
                    <a:moveTo>
                      <a:pt x="113" y="57"/>
                    </a:moveTo>
                    <a:lnTo>
                      <a:pt x="113" y="57"/>
                    </a:lnTo>
                    <a:cubicBezTo>
                      <a:pt x="113" y="88"/>
                      <a:pt x="88" y="113"/>
                      <a:pt x="56" y="113"/>
                    </a:cubicBezTo>
                    <a:cubicBezTo>
                      <a:pt x="25" y="113"/>
                      <a:pt x="0" y="88"/>
                      <a:pt x="0" y="57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88" y="0"/>
                      <a:pt x="113" y="25"/>
                      <a:pt x="1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5" name="Freeform 144"/>
              <p:cNvSpPr>
                <a:spLocks noChangeArrowheads="1"/>
              </p:cNvSpPr>
              <p:nvPr/>
            </p:nvSpPr>
            <p:spPr bwMode="auto">
              <a:xfrm>
                <a:off x="4564063" y="1322388"/>
                <a:ext cx="47625" cy="47625"/>
              </a:xfrm>
              <a:custGeom>
                <a:avLst/>
                <a:gdLst>
                  <a:gd name="T0" fmla="*/ 2147483646 w 114"/>
                  <a:gd name="T1" fmla="*/ 2147483646 h 113"/>
                  <a:gd name="T2" fmla="*/ 2147483646 w 114"/>
                  <a:gd name="T3" fmla="*/ 2147483646 h 113"/>
                  <a:gd name="T4" fmla="*/ 2147483646 w 114"/>
                  <a:gd name="T5" fmla="*/ 2147483646 h 113"/>
                  <a:gd name="T6" fmla="*/ 0 w 114"/>
                  <a:gd name="T7" fmla="*/ 2147483646 h 113"/>
                  <a:gd name="T8" fmla="*/ 2147483646 w 114"/>
                  <a:gd name="T9" fmla="*/ 0 h 113"/>
                  <a:gd name="T10" fmla="*/ 2147483646 w 114"/>
                  <a:gd name="T11" fmla="*/ 2147483646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4" h="113">
                    <a:moveTo>
                      <a:pt x="114" y="56"/>
                    </a:moveTo>
                    <a:lnTo>
                      <a:pt x="114" y="56"/>
                    </a:lnTo>
                    <a:cubicBezTo>
                      <a:pt x="114" y="88"/>
                      <a:pt x="89" y="113"/>
                      <a:pt x="57" y="113"/>
                    </a:cubicBezTo>
                    <a:cubicBezTo>
                      <a:pt x="26" y="113"/>
                      <a:pt x="0" y="88"/>
                      <a:pt x="0" y="56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89" y="0"/>
                      <a:pt x="114" y="25"/>
                      <a:pt x="11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6" name="Freeform 145"/>
              <p:cNvSpPr>
                <a:spLocks noChangeArrowheads="1"/>
              </p:cNvSpPr>
              <p:nvPr/>
            </p:nvSpPr>
            <p:spPr bwMode="auto">
              <a:xfrm>
                <a:off x="4479925" y="1169988"/>
                <a:ext cx="76200" cy="79375"/>
              </a:xfrm>
              <a:custGeom>
                <a:avLst/>
                <a:gdLst>
                  <a:gd name="T0" fmla="*/ 2147483646 w 181"/>
                  <a:gd name="T1" fmla="*/ 2147483646 h 189"/>
                  <a:gd name="T2" fmla="*/ 2147483646 w 181"/>
                  <a:gd name="T3" fmla="*/ 2147483646 h 189"/>
                  <a:gd name="T4" fmla="*/ 0 w 181"/>
                  <a:gd name="T5" fmla="*/ 2147483646 h 189"/>
                  <a:gd name="T6" fmla="*/ 2147483646 w 181"/>
                  <a:gd name="T7" fmla="*/ 0 h 189"/>
                  <a:gd name="T8" fmla="*/ 2147483646 w 181"/>
                  <a:gd name="T9" fmla="*/ 2147483646 h 189"/>
                  <a:gd name="T10" fmla="*/ 2147483646 w 181"/>
                  <a:gd name="T11" fmla="*/ 2147483646 h 1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" h="189">
                    <a:moveTo>
                      <a:pt x="29" y="189"/>
                    </a:moveTo>
                    <a:lnTo>
                      <a:pt x="29" y="189"/>
                    </a:lnTo>
                    <a:lnTo>
                      <a:pt x="0" y="162"/>
                    </a:lnTo>
                    <a:lnTo>
                      <a:pt x="152" y="0"/>
                    </a:lnTo>
                    <a:lnTo>
                      <a:pt x="181" y="27"/>
                    </a:lnTo>
                    <a:lnTo>
                      <a:pt x="29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7" name="Freeform 146"/>
              <p:cNvSpPr>
                <a:spLocks noChangeArrowheads="1"/>
              </p:cNvSpPr>
              <p:nvPr/>
            </p:nvSpPr>
            <p:spPr bwMode="auto">
              <a:xfrm>
                <a:off x="4460875" y="1300163"/>
                <a:ext cx="33338" cy="68263"/>
              </a:xfrm>
              <a:custGeom>
                <a:avLst/>
                <a:gdLst>
                  <a:gd name="T0" fmla="*/ 2147483646 w 81"/>
                  <a:gd name="T1" fmla="*/ 2147483646 h 163"/>
                  <a:gd name="T2" fmla="*/ 2147483646 w 81"/>
                  <a:gd name="T3" fmla="*/ 2147483646 h 163"/>
                  <a:gd name="T4" fmla="*/ 0 w 81"/>
                  <a:gd name="T5" fmla="*/ 2147483646 h 163"/>
                  <a:gd name="T6" fmla="*/ 2147483646 w 81"/>
                  <a:gd name="T7" fmla="*/ 0 h 163"/>
                  <a:gd name="T8" fmla="*/ 2147483646 w 81"/>
                  <a:gd name="T9" fmla="*/ 2147483646 h 163"/>
                  <a:gd name="T10" fmla="*/ 2147483646 w 81"/>
                  <a:gd name="T11" fmla="*/ 2147483646 h 1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1" h="163">
                    <a:moveTo>
                      <a:pt x="42" y="163"/>
                    </a:moveTo>
                    <a:lnTo>
                      <a:pt x="42" y="163"/>
                    </a:lnTo>
                    <a:lnTo>
                      <a:pt x="0" y="11"/>
                    </a:lnTo>
                    <a:lnTo>
                      <a:pt x="38" y="0"/>
                    </a:lnTo>
                    <a:lnTo>
                      <a:pt x="81" y="152"/>
                    </a:lnTo>
                    <a:lnTo>
                      <a:pt x="42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8" name="Freeform 147"/>
              <p:cNvSpPr>
                <a:spLocks noChangeArrowheads="1"/>
              </p:cNvSpPr>
              <p:nvPr/>
            </p:nvSpPr>
            <p:spPr bwMode="auto">
              <a:xfrm>
                <a:off x="4395788" y="1158876"/>
                <a:ext cx="23813" cy="28575"/>
              </a:xfrm>
              <a:custGeom>
                <a:avLst/>
                <a:gdLst>
                  <a:gd name="T0" fmla="*/ 2147483646 w 58"/>
                  <a:gd name="T1" fmla="*/ 2147483646 h 67"/>
                  <a:gd name="T2" fmla="*/ 2147483646 w 58"/>
                  <a:gd name="T3" fmla="*/ 2147483646 h 67"/>
                  <a:gd name="T4" fmla="*/ 2147483646 w 58"/>
                  <a:gd name="T5" fmla="*/ 2147483646 h 67"/>
                  <a:gd name="T6" fmla="*/ 2147483646 w 58"/>
                  <a:gd name="T7" fmla="*/ 2147483646 h 67"/>
                  <a:gd name="T8" fmla="*/ 2147483646 w 58"/>
                  <a:gd name="T9" fmla="*/ 2147483646 h 67"/>
                  <a:gd name="T10" fmla="*/ 2147483646 w 58"/>
                  <a:gd name="T11" fmla="*/ 2147483646 h 67"/>
                  <a:gd name="T12" fmla="*/ 2147483646 w 58"/>
                  <a:gd name="T13" fmla="*/ 2147483646 h 67"/>
                  <a:gd name="T14" fmla="*/ 2147483646 w 58"/>
                  <a:gd name="T15" fmla="*/ 2147483646 h 67"/>
                  <a:gd name="T16" fmla="*/ 2147483646 w 58"/>
                  <a:gd name="T17" fmla="*/ 2147483646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" h="67">
                    <a:moveTo>
                      <a:pt x="35" y="67"/>
                    </a:moveTo>
                    <a:lnTo>
                      <a:pt x="35" y="67"/>
                    </a:lnTo>
                    <a:cubicBezTo>
                      <a:pt x="28" y="67"/>
                      <a:pt x="21" y="63"/>
                      <a:pt x="18" y="56"/>
                    </a:cubicBezTo>
                    <a:lnTo>
                      <a:pt x="5" y="33"/>
                    </a:lnTo>
                    <a:cubicBezTo>
                      <a:pt x="0" y="23"/>
                      <a:pt x="3" y="11"/>
                      <a:pt x="13" y="6"/>
                    </a:cubicBezTo>
                    <a:cubicBezTo>
                      <a:pt x="23" y="0"/>
                      <a:pt x="35" y="4"/>
                      <a:pt x="40" y="14"/>
                    </a:cubicBezTo>
                    <a:lnTo>
                      <a:pt x="53" y="37"/>
                    </a:lnTo>
                    <a:cubicBezTo>
                      <a:pt x="58" y="47"/>
                      <a:pt x="54" y="59"/>
                      <a:pt x="45" y="64"/>
                    </a:cubicBezTo>
                    <a:cubicBezTo>
                      <a:pt x="42" y="66"/>
                      <a:pt x="38" y="67"/>
                      <a:pt x="35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49" name="Freeform 148"/>
              <p:cNvSpPr>
                <a:spLocks noChangeArrowheads="1"/>
              </p:cNvSpPr>
              <p:nvPr/>
            </p:nvSpPr>
            <p:spPr bwMode="auto">
              <a:xfrm>
                <a:off x="4408488" y="1184276"/>
                <a:ext cx="28575" cy="34925"/>
              </a:xfrm>
              <a:custGeom>
                <a:avLst/>
                <a:gdLst>
                  <a:gd name="T0" fmla="*/ 2147483646 w 66"/>
                  <a:gd name="T1" fmla="*/ 2147483646 h 81"/>
                  <a:gd name="T2" fmla="*/ 2147483646 w 66"/>
                  <a:gd name="T3" fmla="*/ 2147483646 h 81"/>
                  <a:gd name="T4" fmla="*/ 2147483646 w 66"/>
                  <a:gd name="T5" fmla="*/ 2147483646 h 81"/>
                  <a:gd name="T6" fmla="*/ 2147483646 w 66"/>
                  <a:gd name="T7" fmla="*/ 2147483646 h 81"/>
                  <a:gd name="T8" fmla="*/ 2147483646 w 66"/>
                  <a:gd name="T9" fmla="*/ 2147483646 h 81"/>
                  <a:gd name="T10" fmla="*/ 2147483646 w 66"/>
                  <a:gd name="T11" fmla="*/ 2147483646 h 81"/>
                  <a:gd name="T12" fmla="*/ 2147483646 w 66"/>
                  <a:gd name="T13" fmla="*/ 2147483646 h 81"/>
                  <a:gd name="T14" fmla="*/ 2147483646 w 66"/>
                  <a:gd name="T15" fmla="*/ 2147483646 h 81"/>
                  <a:gd name="T16" fmla="*/ 2147483646 w 66"/>
                  <a:gd name="T17" fmla="*/ 2147483646 h 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43" y="81"/>
                    </a:moveTo>
                    <a:lnTo>
                      <a:pt x="43" y="81"/>
                    </a:lnTo>
                    <a:cubicBezTo>
                      <a:pt x="36" y="81"/>
                      <a:pt x="29" y="77"/>
                      <a:pt x="25" y="70"/>
                    </a:cubicBezTo>
                    <a:lnTo>
                      <a:pt x="5" y="33"/>
                    </a:lnTo>
                    <a:cubicBezTo>
                      <a:pt x="0" y="23"/>
                      <a:pt x="3" y="11"/>
                      <a:pt x="13" y="6"/>
                    </a:cubicBezTo>
                    <a:cubicBezTo>
                      <a:pt x="23" y="0"/>
                      <a:pt x="35" y="4"/>
                      <a:pt x="40" y="14"/>
                    </a:cubicBezTo>
                    <a:lnTo>
                      <a:pt x="61" y="51"/>
                    </a:lnTo>
                    <a:cubicBezTo>
                      <a:pt x="66" y="61"/>
                      <a:pt x="62" y="73"/>
                      <a:pt x="53" y="78"/>
                    </a:cubicBezTo>
                    <a:cubicBezTo>
                      <a:pt x="50" y="80"/>
                      <a:pt x="46" y="81"/>
                      <a:pt x="4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50" name="Freeform 149"/>
              <p:cNvSpPr>
                <a:spLocks noChangeArrowheads="1"/>
              </p:cNvSpPr>
              <p:nvPr/>
            </p:nvSpPr>
            <p:spPr bwMode="auto">
              <a:xfrm>
                <a:off x="4425950" y="1216026"/>
                <a:ext cx="25400" cy="28575"/>
              </a:xfrm>
              <a:custGeom>
                <a:avLst/>
                <a:gdLst>
                  <a:gd name="T0" fmla="*/ 2147483646 w 58"/>
                  <a:gd name="T1" fmla="*/ 2147483646 h 67"/>
                  <a:gd name="T2" fmla="*/ 2147483646 w 58"/>
                  <a:gd name="T3" fmla="*/ 2147483646 h 67"/>
                  <a:gd name="T4" fmla="*/ 2147483646 w 58"/>
                  <a:gd name="T5" fmla="*/ 2147483646 h 67"/>
                  <a:gd name="T6" fmla="*/ 2147483646 w 58"/>
                  <a:gd name="T7" fmla="*/ 2147483646 h 67"/>
                  <a:gd name="T8" fmla="*/ 2147483646 w 58"/>
                  <a:gd name="T9" fmla="*/ 2147483646 h 67"/>
                  <a:gd name="T10" fmla="*/ 2147483646 w 58"/>
                  <a:gd name="T11" fmla="*/ 2147483646 h 67"/>
                  <a:gd name="T12" fmla="*/ 2147483646 w 58"/>
                  <a:gd name="T13" fmla="*/ 2147483646 h 67"/>
                  <a:gd name="T14" fmla="*/ 2147483646 w 58"/>
                  <a:gd name="T15" fmla="*/ 2147483646 h 67"/>
                  <a:gd name="T16" fmla="*/ 2147483646 w 58"/>
                  <a:gd name="T17" fmla="*/ 2147483646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" h="67">
                    <a:moveTo>
                      <a:pt x="35" y="67"/>
                    </a:moveTo>
                    <a:lnTo>
                      <a:pt x="35" y="67"/>
                    </a:lnTo>
                    <a:cubicBezTo>
                      <a:pt x="28" y="67"/>
                      <a:pt x="21" y="63"/>
                      <a:pt x="18" y="56"/>
                    </a:cubicBezTo>
                    <a:lnTo>
                      <a:pt x="5" y="33"/>
                    </a:lnTo>
                    <a:cubicBezTo>
                      <a:pt x="0" y="23"/>
                      <a:pt x="3" y="11"/>
                      <a:pt x="13" y="6"/>
                    </a:cubicBezTo>
                    <a:cubicBezTo>
                      <a:pt x="23" y="0"/>
                      <a:pt x="35" y="4"/>
                      <a:pt x="40" y="14"/>
                    </a:cubicBezTo>
                    <a:lnTo>
                      <a:pt x="53" y="37"/>
                    </a:lnTo>
                    <a:cubicBezTo>
                      <a:pt x="58" y="47"/>
                      <a:pt x="55" y="59"/>
                      <a:pt x="45" y="64"/>
                    </a:cubicBezTo>
                    <a:cubicBezTo>
                      <a:pt x="42" y="66"/>
                      <a:pt x="39" y="67"/>
                      <a:pt x="35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51" name="Freeform 150"/>
              <p:cNvSpPr>
                <a:spLocks noChangeArrowheads="1"/>
              </p:cNvSpPr>
              <p:nvPr/>
            </p:nvSpPr>
            <p:spPr bwMode="auto">
              <a:xfrm>
                <a:off x="4376738" y="1296988"/>
                <a:ext cx="28575" cy="23813"/>
              </a:xfrm>
              <a:custGeom>
                <a:avLst/>
                <a:gdLst>
                  <a:gd name="T0" fmla="*/ 2147483646 w 68"/>
                  <a:gd name="T1" fmla="*/ 2147483646 h 57"/>
                  <a:gd name="T2" fmla="*/ 2147483646 w 68"/>
                  <a:gd name="T3" fmla="*/ 2147483646 h 57"/>
                  <a:gd name="T4" fmla="*/ 2147483646 w 68"/>
                  <a:gd name="T5" fmla="*/ 2147483646 h 57"/>
                  <a:gd name="T6" fmla="*/ 2147483646 w 68"/>
                  <a:gd name="T7" fmla="*/ 2147483646 h 57"/>
                  <a:gd name="T8" fmla="*/ 2147483646 w 68"/>
                  <a:gd name="T9" fmla="*/ 2147483646 h 57"/>
                  <a:gd name="T10" fmla="*/ 2147483646 w 68"/>
                  <a:gd name="T11" fmla="*/ 2147483646 h 57"/>
                  <a:gd name="T12" fmla="*/ 2147483646 w 68"/>
                  <a:gd name="T13" fmla="*/ 2147483646 h 57"/>
                  <a:gd name="T14" fmla="*/ 2147483646 w 68"/>
                  <a:gd name="T15" fmla="*/ 2147483646 h 57"/>
                  <a:gd name="T16" fmla="*/ 2147483646 w 68"/>
                  <a:gd name="T17" fmla="*/ 2147483646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8" h="57">
                    <a:moveTo>
                      <a:pt x="23" y="57"/>
                    </a:moveTo>
                    <a:lnTo>
                      <a:pt x="23" y="57"/>
                    </a:lnTo>
                    <a:cubicBezTo>
                      <a:pt x="16" y="57"/>
                      <a:pt x="10" y="54"/>
                      <a:pt x="6" y="47"/>
                    </a:cubicBezTo>
                    <a:cubicBezTo>
                      <a:pt x="0" y="38"/>
                      <a:pt x="3" y="26"/>
                      <a:pt x="12" y="20"/>
                    </a:cubicBezTo>
                    <a:lnTo>
                      <a:pt x="35" y="6"/>
                    </a:lnTo>
                    <a:cubicBezTo>
                      <a:pt x="45" y="0"/>
                      <a:pt x="57" y="3"/>
                      <a:pt x="63" y="13"/>
                    </a:cubicBezTo>
                    <a:cubicBezTo>
                      <a:pt x="68" y="22"/>
                      <a:pt x="65" y="34"/>
                      <a:pt x="56" y="40"/>
                    </a:cubicBezTo>
                    <a:lnTo>
                      <a:pt x="33" y="54"/>
                    </a:lnTo>
                    <a:cubicBezTo>
                      <a:pt x="30" y="56"/>
                      <a:pt x="26" y="57"/>
                      <a:pt x="2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52" name="Freeform 151"/>
              <p:cNvSpPr>
                <a:spLocks noChangeArrowheads="1"/>
              </p:cNvSpPr>
              <p:nvPr/>
            </p:nvSpPr>
            <p:spPr bwMode="auto">
              <a:xfrm>
                <a:off x="4408488" y="1276351"/>
                <a:ext cx="28575" cy="23813"/>
              </a:xfrm>
              <a:custGeom>
                <a:avLst/>
                <a:gdLst>
                  <a:gd name="T0" fmla="*/ 2147483646 w 68"/>
                  <a:gd name="T1" fmla="*/ 2147483646 h 57"/>
                  <a:gd name="T2" fmla="*/ 2147483646 w 68"/>
                  <a:gd name="T3" fmla="*/ 2147483646 h 57"/>
                  <a:gd name="T4" fmla="*/ 2147483646 w 68"/>
                  <a:gd name="T5" fmla="*/ 2147483646 h 57"/>
                  <a:gd name="T6" fmla="*/ 2147483646 w 68"/>
                  <a:gd name="T7" fmla="*/ 2147483646 h 57"/>
                  <a:gd name="T8" fmla="*/ 2147483646 w 68"/>
                  <a:gd name="T9" fmla="*/ 2147483646 h 57"/>
                  <a:gd name="T10" fmla="*/ 2147483646 w 68"/>
                  <a:gd name="T11" fmla="*/ 2147483646 h 57"/>
                  <a:gd name="T12" fmla="*/ 2147483646 w 68"/>
                  <a:gd name="T13" fmla="*/ 2147483646 h 57"/>
                  <a:gd name="T14" fmla="*/ 2147483646 w 68"/>
                  <a:gd name="T15" fmla="*/ 2147483646 h 57"/>
                  <a:gd name="T16" fmla="*/ 2147483646 w 68"/>
                  <a:gd name="T17" fmla="*/ 2147483646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8" h="57">
                    <a:moveTo>
                      <a:pt x="23" y="57"/>
                    </a:moveTo>
                    <a:lnTo>
                      <a:pt x="23" y="57"/>
                    </a:lnTo>
                    <a:cubicBezTo>
                      <a:pt x="16" y="57"/>
                      <a:pt x="9" y="54"/>
                      <a:pt x="6" y="48"/>
                    </a:cubicBezTo>
                    <a:cubicBezTo>
                      <a:pt x="0" y="38"/>
                      <a:pt x="3" y="26"/>
                      <a:pt x="12" y="20"/>
                    </a:cubicBezTo>
                    <a:lnTo>
                      <a:pt x="35" y="6"/>
                    </a:lnTo>
                    <a:cubicBezTo>
                      <a:pt x="44" y="0"/>
                      <a:pt x="57" y="3"/>
                      <a:pt x="62" y="13"/>
                    </a:cubicBezTo>
                    <a:cubicBezTo>
                      <a:pt x="68" y="22"/>
                      <a:pt x="65" y="34"/>
                      <a:pt x="56" y="40"/>
                    </a:cubicBezTo>
                    <a:lnTo>
                      <a:pt x="33" y="54"/>
                    </a:lnTo>
                    <a:cubicBezTo>
                      <a:pt x="30" y="56"/>
                      <a:pt x="26" y="57"/>
                      <a:pt x="2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53" name="Freeform 152"/>
              <p:cNvSpPr>
                <a:spLocks noChangeArrowheads="1"/>
              </p:cNvSpPr>
              <p:nvPr/>
            </p:nvSpPr>
            <p:spPr bwMode="auto">
              <a:xfrm>
                <a:off x="4479925" y="1276351"/>
                <a:ext cx="28575" cy="23813"/>
              </a:xfrm>
              <a:custGeom>
                <a:avLst/>
                <a:gdLst>
                  <a:gd name="T0" fmla="*/ 2147483646 w 69"/>
                  <a:gd name="T1" fmla="*/ 2147483646 h 57"/>
                  <a:gd name="T2" fmla="*/ 2147483646 w 69"/>
                  <a:gd name="T3" fmla="*/ 2147483646 h 57"/>
                  <a:gd name="T4" fmla="*/ 2147483646 w 69"/>
                  <a:gd name="T5" fmla="*/ 2147483646 h 57"/>
                  <a:gd name="T6" fmla="*/ 2147483646 w 69"/>
                  <a:gd name="T7" fmla="*/ 2147483646 h 57"/>
                  <a:gd name="T8" fmla="*/ 2147483646 w 69"/>
                  <a:gd name="T9" fmla="*/ 2147483646 h 57"/>
                  <a:gd name="T10" fmla="*/ 2147483646 w 69"/>
                  <a:gd name="T11" fmla="*/ 2147483646 h 57"/>
                  <a:gd name="T12" fmla="*/ 2147483646 w 69"/>
                  <a:gd name="T13" fmla="*/ 2147483646 h 57"/>
                  <a:gd name="T14" fmla="*/ 2147483646 w 69"/>
                  <a:gd name="T15" fmla="*/ 2147483646 h 57"/>
                  <a:gd name="T16" fmla="*/ 2147483646 w 69"/>
                  <a:gd name="T17" fmla="*/ 2147483646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9" h="57">
                    <a:moveTo>
                      <a:pt x="46" y="57"/>
                    </a:moveTo>
                    <a:lnTo>
                      <a:pt x="46" y="57"/>
                    </a:lnTo>
                    <a:cubicBezTo>
                      <a:pt x="43" y="57"/>
                      <a:pt x="39" y="56"/>
                      <a:pt x="36" y="54"/>
                    </a:cubicBezTo>
                    <a:lnTo>
                      <a:pt x="13" y="40"/>
                    </a:lnTo>
                    <a:cubicBezTo>
                      <a:pt x="3" y="35"/>
                      <a:pt x="0" y="23"/>
                      <a:pt x="6" y="13"/>
                    </a:cubicBezTo>
                    <a:cubicBezTo>
                      <a:pt x="11" y="4"/>
                      <a:pt x="24" y="0"/>
                      <a:pt x="33" y="6"/>
                    </a:cubicBezTo>
                    <a:lnTo>
                      <a:pt x="56" y="19"/>
                    </a:lnTo>
                    <a:cubicBezTo>
                      <a:pt x="66" y="25"/>
                      <a:pt x="69" y="37"/>
                      <a:pt x="63" y="47"/>
                    </a:cubicBezTo>
                    <a:cubicBezTo>
                      <a:pt x="60" y="53"/>
                      <a:pt x="53" y="57"/>
                      <a:pt x="46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54" name="Freeform 153"/>
              <p:cNvSpPr>
                <a:spLocks noChangeArrowheads="1"/>
              </p:cNvSpPr>
              <p:nvPr/>
            </p:nvSpPr>
            <p:spPr bwMode="auto">
              <a:xfrm>
                <a:off x="4510088" y="1295401"/>
                <a:ext cx="41275" cy="30163"/>
              </a:xfrm>
              <a:custGeom>
                <a:avLst/>
                <a:gdLst>
                  <a:gd name="T0" fmla="*/ 2147483646 w 95"/>
                  <a:gd name="T1" fmla="*/ 2147483646 h 72"/>
                  <a:gd name="T2" fmla="*/ 2147483646 w 95"/>
                  <a:gd name="T3" fmla="*/ 2147483646 h 72"/>
                  <a:gd name="T4" fmla="*/ 2147483646 w 95"/>
                  <a:gd name="T5" fmla="*/ 2147483646 h 72"/>
                  <a:gd name="T6" fmla="*/ 2147483646 w 95"/>
                  <a:gd name="T7" fmla="*/ 2147483646 h 72"/>
                  <a:gd name="T8" fmla="*/ 2147483646 w 95"/>
                  <a:gd name="T9" fmla="*/ 2147483646 h 72"/>
                  <a:gd name="T10" fmla="*/ 2147483646 w 95"/>
                  <a:gd name="T11" fmla="*/ 2147483646 h 72"/>
                  <a:gd name="T12" fmla="*/ 2147483646 w 95"/>
                  <a:gd name="T13" fmla="*/ 2147483646 h 72"/>
                  <a:gd name="T14" fmla="*/ 2147483646 w 95"/>
                  <a:gd name="T15" fmla="*/ 2147483646 h 72"/>
                  <a:gd name="T16" fmla="*/ 2147483646 w 95"/>
                  <a:gd name="T17" fmla="*/ 2147483646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5" h="72">
                    <a:moveTo>
                      <a:pt x="73" y="72"/>
                    </a:moveTo>
                    <a:lnTo>
                      <a:pt x="73" y="72"/>
                    </a:lnTo>
                    <a:cubicBezTo>
                      <a:pt x="69" y="72"/>
                      <a:pt x="66" y="71"/>
                      <a:pt x="62" y="69"/>
                    </a:cubicBezTo>
                    <a:lnTo>
                      <a:pt x="13" y="40"/>
                    </a:lnTo>
                    <a:cubicBezTo>
                      <a:pt x="3" y="35"/>
                      <a:pt x="0" y="22"/>
                      <a:pt x="6" y="13"/>
                    </a:cubicBezTo>
                    <a:cubicBezTo>
                      <a:pt x="11" y="3"/>
                      <a:pt x="23" y="0"/>
                      <a:pt x="33" y="6"/>
                    </a:cubicBezTo>
                    <a:lnTo>
                      <a:pt x="83" y="35"/>
                    </a:lnTo>
                    <a:cubicBezTo>
                      <a:pt x="92" y="40"/>
                      <a:pt x="95" y="52"/>
                      <a:pt x="90" y="62"/>
                    </a:cubicBezTo>
                    <a:cubicBezTo>
                      <a:pt x="86" y="68"/>
                      <a:pt x="79" y="72"/>
                      <a:pt x="73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  <p:sp>
            <p:nvSpPr>
              <p:cNvPr id="155" name="Freeform 154"/>
              <p:cNvSpPr>
                <a:spLocks noChangeArrowheads="1"/>
              </p:cNvSpPr>
              <p:nvPr/>
            </p:nvSpPr>
            <p:spPr bwMode="auto">
              <a:xfrm>
                <a:off x="4552950" y="1319213"/>
                <a:ext cx="28575" cy="23813"/>
              </a:xfrm>
              <a:custGeom>
                <a:avLst/>
                <a:gdLst>
                  <a:gd name="T0" fmla="*/ 2147483646 w 68"/>
                  <a:gd name="T1" fmla="*/ 2147483646 h 57"/>
                  <a:gd name="T2" fmla="*/ 2147483646 w 68"/>
                  <a:gd name="T3" fmla="*/ 2147483646 h 57"/>
                  <a:gd name="T4" fmla="*/ 2147483646 w 68"/>
                  <a:gd name="T5" fmla="*/ 2147483646 h 57"/>
                  <a:gd name="T6" fmla="*/ 2147483646 w 68"/>
                  <a:gd name="T7" fmla="*/ 2147483646 h 57"/>
                  <a:gd name="T8" fmla="*/ 2147483646 w 68"/>
                  <a:gd name="T9" fmla="*/ 2147483646 h 57"/>
                  <a:gd name="T10" fmla="*/ 2147483646 w 68"/>
                  <a:gd name="T11" fmla="*/ 2147483646 h 57"/>
                  <a:gd name="T12" fmla="*/ 2147483646 w 68"/>
                  <a:gd name="T13" fmla="*/ 2147483646 h 57"/>
                  <a:gd name="T14" fmla="*/ 2147483646 w 68"/>
                  <a:gd name="T15" fmla="*/ 2147483646 h 57"/>
                  <a:gd name="T16" fmla="*/ 2147483646 w 68"/>
                  <a:gd name="T17" fmla="*/ 2147483646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8" h="57">
                    <a:moveTo>
                      <a:pt x="45" y="57"/>
                    </a:moveTo>
                    <a:lnTo>
                      <a:pt x="45" y="57"/>
                    </a:lnTo>
                    <a:cubicBezTo>
                      <a:pt x="42" y="57"/>
                      <a:pt x="38" y="56"/>
                      <a:pt x="35" y="54"/>
                    </a:cubicBezTo>
                    <a:lnTo>
                      <a:pt x="12" y="40"/>
                    </a:lnTo>
                    <a:cubicBezTo>
                      <a:pt x="3" y="35"/>
                      <a:pt x="0" y="22"/>
                      <a:pt x="5" y="13"/>
                    </a:cubicBezTo>
                    <a:cubicBezTo>
                      <a:pt x="11" y="3"/>
                      <a:pt x="23" y="0"/>
                      <a:pt x="32" y="6"/>
                    </a:cubicBezTo>
                    <a:lnTo>
                      <a:pt x="55" y="19"/>
                    </a:lnTo>
                    <a:cubicBezTo>
                      <a:pt x="65" y="25"/>
                      <a:pt x="68" y="37"/>
                      <a:pt x="63" y="47"/>
                    </a:cubicBezTo>
                    <a:cubicBezTo>
                      <a:pt x="59" y="53"/>
                      <a:pt x="52" y="57"/>
                      <a:pt x="4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/>
              </a:p>
            </p:txBody>
          </p:sp>
        </p:grpSp>
        <p:sp>
          <p:nvSpPr>
            <p:cNvPr id="125" name="矩形 18"/>
            <p:cNvSpPr/>
            <p:nvPr/>
          </p:nvSpPr>
          <p:spPr>
            <a:xfrm>
              <a:off x="9552774" y="4395725"/>
              <a:ext cx="892591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</a:rPr>
                <a:t>Cloud server</a:t>
              </a:r>
              <a:endParaRPr lang="zh-CN" altLang="en-US" sz="900" dirty="0"/>
            </a:p>
          </p:txBody>
        </p:sp>
        <p:cxnSp>
          <p:nvCxnSpPr>
            <p:cNvPr id="126" name="直接连接符 21"/>
            <p:cNvCxnSpPr>
              <a:endCxn id="156" idx="1"/>
            </p:cNvCxnSpPr>
            <p:nvPr/>
          </p:nvCxnSpPr>
          <p:spPr>
            <a:xfrm flipV="1">
              <a:off x="6519769" y="4250489"/>
              <a:ext cx="1015330" cy="1414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23"/>
            <p:cNvCxnSpPr/>
            <p:nvPr/>
          </p:nvCxnSpPr>
          <p:spPr>
            <a:xfrm>
              <a:off x="8765355" y="4245260"/>
              <a:ext cx="622321" cy="1937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箭头连接符 25"/>
            <p:cNvCxnSpPr/>
            <p:nvPr/>
          </p:nvCxnSpPr>
          <p:spPr>
            <a:xfrm>
              <a:off x="6664676" y="3855056"/>
              <a:ext cx="279174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箭头连接符 26"/>
            <p:cNvCxnSpPr/>
            <p:nvPr/>
          </p:nvCxnSpPr>
          <p:spPr>
            <a:xfrm flipH="1" flipV="1">
              <a:off x="6673327" y="4691411"/>
              <a:ext cx="2714349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矩形 27"/>
            <p:cNvSpPr/>
            <p:nvPr/>
          </p:nvSpPr>
          <p:spPr>
            <a:xfrm>
              <a:off x="6793495" y="4706800"/>
              <a:ext cx="145763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</a:rPr>
                <a:t>4.downlink transmission</a:t>
              </a:r>
              <a:endParaRPr lang="zh-CN" altLang="en-US" sz="900" dirty="0"/>
            </a:p>
          </p:txBody>
        </p:sp>
        <p:sp>
          <p:nvSpPr>
            <p:cNvPr id="131" name="矩形 28"/>
            <p:cNvSpPr/>
            <p:nvPr/>
          </p:nvSpPr>
          <p:spPr>
            <a:xfrm>
              <a:off x="9517669" y="3765136"/>
              <a:ext cx="1153028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</a:rPr>
                <a:t>3. Cloud processing </a:t>
              </a:r>
              <a:endParaRPr lang="zh-CN" altLang="en-US" sz="900" dirty="0"/>
            </a:p>
          </p:txBody>
        </p:sp>
        <p:sp>
          <p:nvSpPr>
            <p:cNvPr id="132" name="矩形 29"/>
            <p:cNvSpPr/>
            <p:nvPr/>
          </p:nvSpPr>
          <p:spPr>
            <a:xfrm>
              <a:off x="5896303" y="4684101"/>
              <a:ext cx="1094225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</a:rPr>
                <a:t>5. Display </a:t>
              </a:r>
              <a:endParaRPr lang="zh-CN" altLang="en-US" sz="900" dirty="0"/>
            </a:p>
          </p:txBody>
        </p:sp>
        <p:cxnSp>
          <p:nvCxnSpPr>
            <p:cNvPr id="133" name="直接连接符 30"/>
            <p:cNvCxnSpPr/>
            <p:nvPr/>
          </p:nvCxnSpPr>
          <p:spPr>
            <a:xfrm>
              <a:off x="6277015" y="4930140"/>
              <a:ext cx="0" cy="27432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31"/>
            <p:cNvCxnSpPr/>
            <p:nvPr/>
          </p:nvCxnSpPr>
          <p:spPr>
            <a:xfrm>
              <a:off x="9997205" y="4899545"/>
              <a:ext cx="0" cy="27432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箭头连接符 32"/>
            <p:cNvCxnSpPr/>
            <p:nvPr/>
          </p:nvCxnSpPr>
          <p:spPr>
            <a:xfrm>
              <a:off x="6329889" y="5052060"/>
              <a:ext cx="3645867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矩形 33"/>
            <p:cNvSpPr/>
            <p:nvPr/>
          </p:nvSpPr>
          <p:spPr>
            <a:xfrm>
              <a:off x="7666530" y="5071964"/>
              <a:ext cx="145763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</a:rPr>
                <a:t>E2E MTP delay</a:t>
              </a:r>
              <a:endParaRPr lang="zh-CN" altLang="en-US" sz="900" dirty="0"/>
            </a:p>
          </p:txBody>
        </p:sp>
      </p:grpSp>
      <p:sp>
        <p:nvSpPr>
          <p:cNvPr id="164" name="矩形 154"/>
          <p:cNvSpPr/>
          <p:nvPr/>
        </p:nvSpPr>
        <p:spPr>
          <a:xfrm>
            <a:off x="1" y="6282049"/>
            <a:ext cx="12192000" cy="574613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 marL="685526" indent="-685526"/>
            <a:r>
              <a: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Note: The content in this page is for information. This does not intent to limit the scope or potential solutions of this study.</a:t>
            </a:r>
            <a:endParaRPr lang="zh-CN" altLang="en-US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itle 1"/>
          <p:cNvSpPr>
            <a:spLocks noGrp="1"/>
          </p:cNvSpPr>
          <p:nvPr>
            <p:ph type="title"/>
          </p:nvPr>
        </p:nvSpPr>
        <p:spPr>
          <a:xfrm>
            <a:off x="64169" y="0"/>
            <a:ext cx="10515600" cy="689811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Potential issues for study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10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56760" y="1047040"/>
            <a:ext cx="9654034" cy="435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39"/>
              </a:lnSpc>
            </a:pP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2. For non real-time </a:t>
            </a:r>
            <a:r>
              <a:rPr kumimoji="1" lang="en-US" altLang="zh-CN" b="1" dirty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media </a:t>
            </a: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services</a:t>
            </a:r>
            <a:endParaRPr kumimoji="1" lang="en-US" altLang="zh-CN" b="1" dirty="0">
              <a:solidFill>
                <a:srgbClr val="C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5006" y="1573145"/>
            <a:ext cx="10757411" cy="4461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>
                <a:ea typeface="Microsoft YaHei" panose="020B0503020204020204" pitchFamily="34" charset="-122"/>
              </a:rPr>
              <a:t>Application-behavior </a:t>
            </a:r>
            <a:r>
              <a:rPr kumimoji="1" lang="en-US" altLang="zh-CN" sz="1599" b="1" dirty="0" err="1">
                <a:ea typeface="Microsoft YaHei" panose="020B0503020204020204" pitchFamily="34" charset="-122"/>
              </a:rPr>
              <a:t>awared</a:t>
            </a:r>
            <a:r>
              <a:rPr kumimoji="1" lang="en-US" altLang="zh-CN" sz="1599" b="1" dirty="0">
                <a:ea typeface="Microsoft YaHei" panose="020B0503020204020204" pitchFamily="34" charset="-122"/>
              </a:rPr>
              <a:t> </a:t>
            </a:r>
            <a:r>
              <a:rPr kumimoji="1" lang="en-US" altLang="zh-CN" sz="1599" b="1" dirty="0" err="1">
                <a:ea typeface="Microsoft YaHei" panose="020B0503020204020204" pitchFamily="34" charset="-122"/>
              </a:rPr>
              <a:t>QoS</a:t>
            </a:r>
            <a:r>
              <a:rPr kumimoji="1" lang="en-US" altLang="zh-CN" sz="1599" b="1" dirty="0">
                <a:ea typeface="Microsoft YaHei" panose="020B0503020204020204" pitchFamily="34" charset="-122"/>
              </a:rPr>
              <a:t> control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To improve the 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QoE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 of media service, the network may need to identify the application event. 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When user initially starts the 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VoD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 playback or jumping to new segment of the video, higher bandwidth is beneficial to complete the buffer re-filling ASAP to reducing the waiting time of user.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After that, the bandwidth can be reduced to a suitable value considering the average bitrate.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Examples of architecture enhancements are given as following:</a:t>
            </a:r>
          </a:p>
          <a:p>
            <a:pPr marL="647441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 smtClean="0">
                <a:solidFill>
                  <a:srgbClr val="000000"/>
                </a:solidFill>
                <a:ea typeface="Microsoft YaHei" panose="020B0503020204020204" pitchFamily="34" charset="-122"/>
              </a:rPr>
              <a:t>Awar</a:t>
            </a:r>
            <a:r>
              <a:rPr kumimoji="1" lang="en-US" altLang="zh-CN" sz="1200" dirty="0" smtClean="0">
                <a:ea typeface="Microsoft YaHei" panose="020B0503020204020204" pitchFamily="34" charset="-122"/>
              </a:rPr>
              <a:t>eness </a:t>
            </a: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of playback behavior from application</a:t>
            </a:r>
          </a:p>
          <a:p>
            <a:pPr marL="647441" lvl="2" indent="-285636">
              <a:lnSpc>
                <a:spcPts val="2299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Adjust </a:t>
            </a:r>
            <a:r>
              <a:rPr kumimoji="1" lang="en-US" altLang="zh-CN" sz="1200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QoS</a:t>
            </a: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 policy based on playback behavior in real time.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4496" y="3096005"/>
            <a:ext cx="5430308" cy="1795552"/>
          </a:xfrm>
          <a:prstGeom prst="rect">
            <a:avLst/>
          </a:prstGeom>
        </p:spPr>
      </p:pic>
      <p:sp>
        <p:nvSpPr>
          <p:cNvPr id="12" name="矩形 154"/>
          <p:cNvSpPr/>
          <p:nvPr/>
        </p:nvSpPr>
        <p:spPr>
          <a:xfrm>
            <a:off x="1" y="6282049"/>
            <a:ext cx="12192000" cy="574613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 marL="685526" indent="-685526"/>
            <a:r>
              <a: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Note: The content in this page is for information. This does not intent to limit the scope or potential solutions of this study.</a:t>
            </a:r>
            <a:endParaRPr lang="zh-CN" altLang="en-US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4169" y="0"/>
            <a:ext cx="10515600" cy="689811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Potential issues for study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205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56760" y="1047040"/>
            <a:ext cx="9654034" cy="435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39"/>
              </a:lnSpc>
            </a:pPr>
            <a:r>
              <a:rPr kumimoji="1" lang="en-US" altLang="zh-CN" b="1" dirty="0" smtClean="0">
                <a:solidFill>
                  <a:srgbClr val="C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3. General issues</a:t>
            </a:r>
            <a:endParaRPr kumimoji="1" lang="en-US" altLang="zh-CN" b="1" dirty="0">
              <a:solidFill>
                <a:srgbClr val="C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5005" y="1573145"/>
            <a:ext cx="11180579" cy="331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500"/>
              </a:spcAft>
            </a:pPr>
            <a:r>
              <a:rPr kumimoji="1" lang="en-US" altLang="zh-CN" sz="1599" b="1" dirty="0">
                <a:ea typeface="Microsoft YaHei" panose="020B0503020204020204" pitchFamily="34" charset="-122"/>
              </a:rPr>
              <a:t>(1) </a:t>
            </a:r>
            <a:r>
              <a:rPr kumimoji="1" lang="en-US" altLang="zh-CN" sz="1399" b="1" dirty="0">
                <a:solidFill>
                  <a:srgbClr val="000000"/>
                </a:solidFill>
                <a:ea typeface="Microsoft YaHei" panose="020B0503020204020204" pitchFamily="34" charset="-122"/>
              </a:rPr>
              <a:t>Mobility management enhancement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The handover procedure may cause interruption in case huge frame arrives RAN during HO procedure. 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Mobility management enhancement can be considered to guarantee the </a:t>
            </a:r>
            <a:r>
              <a:rPr kumimoji="1" lang="en-US" altLang="zh-CN" sz="1399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QoE</a:t>
            </a: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 of media service for 5G UE.  </a:t>
            </a:r>
          </a:p>
          <a:p>
            <a:pPr marL="0" lvl="1">
              <a:spcAft>
                <a:spcPts val="500"/>
              </a:spcAft>
            </a:pPr>
            <a:r>
              <a:rPr kumimoji="1" lang="en-US" altLang="zh-CN" sz="1399" b="1" dirty="0">
                <a:solidFill>
                  <a:srgbClr val="000000"/>
                </a:solidFill>
                <a:ea typeface="Microsoft YaHei" panose="020B0503020204020204" pitchFamily="34" charset="-122"/>
              </a:rPr>
              <a:t>(2) Coordination with upper layer protocol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To investigate potential coordination with upper layer (e.g. TCP, UDP, SRT) to improve end-to-end performance. E.g. For TCP-based media service, the re-transmission may cause long delay and slow startup of TCP window, which may be not necessary for some uncritical packet in the media traffic. </a:t>
            </a:r>
          </a:p>
          <a:p>
            <a:pPr marL="0" lvl="1">
              <a:spcAft>
                <a:spcPts val="500"/>
              </a:spcAft>
            </a:pPr>
            <a:r>
              <a:rPr kumimoji="1" lang="en-US" altLang="zh-CN" sz="1399" b="1" dirty="0">
                <a:solidFill>
                  <a:srgbClr val="000000"/>
                </a:solidFill>
                <a:ea typeface="Microsoft YaHei" panose="020B0503020204020204" pitchFamily="34" charset="-122"/>
              </a:rPr>
              <a:t>(3) Network XQI (XR Quality Index)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There is no network level metric directly reflecting network transmission impact (including RAN and CN) on XR user experience. 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en-US" altLang="zh-CN" sz="1399" dirty="0">
                <a:solidFill>
                  <a:srgbClr val="000000"/>
                </a:solidFill>
                <a:ea typeface="Microsoft YaHei" panose="020B0503020204020204" pitchFamily="34" charset="-122"/>
              </a:rPr>
              <a:t>The network XQI is possible defined to evaluate the impact of network transmission on XR user experience, and to be used for further network optimization.</a:t>
            </a:r>
          </a:p>
          <a:p>
            <a:pPr marL="376088" lvl="2" indent="-28563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kumimoji="1" lang="en-US" altLang="zh-CN" sz="1399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59" name="矩形 154"/>
          <p:cNvSpPr/>
          <p:nvPr/>
        </p:nvSpPr>
        <p:spPr>
          <a:xfrm>
            <a:off x="1" y="6282049"/>
            <a:ext cx="12192000" cy="574613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 marL="685526" indent="-685526"/>
            <a:r>
              <a: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Note: The content in this page is for information. This does not intent to limit the scope or potential solutions of this study.</a:t>
            </a:r>
            <a:endParaRPr lang="zh-CN" altLang="en-US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169" y="0"/>
            <a:ext cx="10515600" cy="689811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Potential issues for study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025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210460" y="957051"/>
            <a:ext cx="10805587" cy="64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636">
              <a:buFont typeface="Arial" panose="020B0604020202020204" pitchFamily="34" charset="0"/>
              <a:buChar char="•"/>
              <a:defRPr/>
            </a:pPr>
            <a:endParaRPr lang="en-US" altLang="zh-CN" dirty="0" smtClean="0">
              <a:latin typeface="+mj-lt"/>
              <a:ea typeface="方正兰亭粗黑简体" panose="02000000000000000000" pitchFamily="2" charset="-122"/>
              <a:cs typeface="Arial" panose="020B0604020202020204" pitchFamily="34" charset="0"/>
            </a:endParaRPr>
          </a:p>
          <a:p>
            <a:pPr marL="285636" indent="-285636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ea typeface="方正兰亭粗黑简体" panose="02000000000000000000" pitchFamily="2" charset="-122"/>
                <a:cs typeface="Arial" panose="020B0604020202020204" pitchFamily="34" charset="0"/>
              </a:rPr>
              <a:t>Study the R18 architecture enhancements for media services with the following objectives:</a:t>
            </a:r>
            <a:endParaRPr lang="en-US" altLang="zh-CN" dirty="0" smtClean="0">
              <a:latin typeface="+mj-lt"/>
              <a:ea typeface="方正兰亭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55770" y="4003885"/>
            <a:ext cx="6594769" cy="2445039"/>
            <a:chOff x="2097217" y="3819875"/>
            <a:chExt cx="7472078" cy="2883313"/>
          </a:xfrm>
        </p:grpSpPr>
        <p:sp>
          <p:nvSpPr>
            <p:cNvPr id="183" name="平行四边形 95"/>
            <p:cNvSpPr/>
            <p:nvPr/>
          </p:nvSpPr>
          <p:spPr bwMode="auto">
            <a:xfrm>
              <a:off x="2097217" y="6130619"/>
              <a:ext cx="7301243" cy="572569"/>
            </a:xfrm>
            <a:prstGeom prst="parallelogram">
              <a:avLst>
                <a:gd name="adj" fmla="val 317737"/>
              </a:avLst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00815" eaLnBrk="1" hangingPunct="1">
                <a:defRPr/>
              </a:pPr>
              <a:endParaRPr lang="zh-CN" alt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平行四边形 183"/>
            <p:cNvSpPr/>
            <p:nvPr/>
          </p:nvSpPr>
          <p:spPr bwMode="auto">
            <a:xfrm>
              <a:off x="2097217" y="5869319"/>
              <a:ext cx="7472078" cy="572569"/>
            </a:xfrm>
            <a:prstGeom prst="parallelogram">
              <a:avLst>
                <a:gd name="adj" fmla="val 317737"/>
              </a:avLst>
            </a:prstGeom>
            <a:solidFill>
              <a:srgbClr val="99CCFF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00815" eaLnBrk="1" hangingPunct="1">
                <a:defRPr/>
              </a:pPr>
              <a:endParaRPr lang="zh-CN" alt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Rectangle 93"/>
            <p:cNvSpPr/>
            <p:nvPr/>
          </p:nvSpPr>
          <p:spPr bwMode="auto">
            <a:xfrm>
              <a:off x="2120208" y="5064103"/>
              <a:ext cx="1585732" cy="1138752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endParaRPr 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Rectangle 93"/>
            <p:cNvSpPr/>
            <p:nvPr/>
          </p:nvSpPr>
          <p:spPr bwMode="auto">
            <a:xfrm>
              <a:off x="2120209" y="3819875"/>
              <a:ext cx="1585732" cy="1244227"/>
            </a:xfrm>
            <a:prstGeom prst="rect">
              <a:avLst/>
            </a:prstGeom>
            <a:solidFill>
              <a:srgbClr val="60B5CC">
                <a:lumMod val="20000"/>
                <a:lumOff val="80000"/>
              </a:srgbClr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endParaRPr lang="en-US"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Left-Right Arrow 165"/>
            <p:cNvSpPr/>
            <p:nvPr/>
          </p:nvSpPr>
          <p:spPr bwMode="auto">
            <a:xfrm rot="5400000">
              <a:off x="7345333" y="4334894"/>
              <a:ext cx="606848" cy="384418"/>
            </a:xfrm>
            <a:prstGeom prst="leftRightArrow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 defTabSz="800815" eaLnBrk="1" hangingPunct="1">
                <a:defRPr/>
              </a:pPr>
              <a:endParaRPr lang="zh-CN" alt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9" name="组合 25752"/>
            <p:cNvGrpSpPr>
              <a:grpSpLocks/>
            </p:cNvGrpSpPr>
            <p:nvPr/>
          </p:nvGrpSpPr>
          <p:grpSpPr bwMode="auto">
            <a:xfrm>
              <a:off x="2971950" y="5205779"/>
              <a:ext cx="244622" cy="353021"/>
              <a:chOff x="2192338" y="654050"/>
              <a:chExt cx="446088" cy="652463"/>
            </a:xfrm>
          </p:grpSpPr>
          <p:sp>
            <p:nvSpPr>
              <p:cNvPr id="311" name="Freeform 85"/>
              <p:cNvSpPr>
                <a:spLocks/>
              </p:cNvSpPr>
              <p:nvPr/>
            </p:nvSpPr>
            <p:spPr bwMode="auto">
              <a:xfrm>
                <a:off x="2192338" y="771525"/>
                <a:ext cx="339725" cy="534988"/>
              </a:xfrm>
              <a:custGeom>
                <a:avLst/>
                <a:gdLst>
                  <a:gd name="T0" fmla="*/ 2147483646 w 807"/>
                  <a:gd name="T1" fmla="*/ 0 h 1277"/>
                  <a:gd name="T2" fmla="*/ 2147483646 w 807"/>
                  <a:gd name="T3" fmla="*/ 0 h 1277"/>
                  <a:gd name="T4" fmla="*/ 2147483646 w 807"/>
                  <a:gd name="T5" fmla="*/ 0 h 1277"/>
                  <a:gd name="T6" fmla="*/ 0 w 807"/>
                  <a:gd name="T7" fmla="*/ 2147483646 h 1277"/>
                  <a:gd name="T8" fmla="*/ 0 w 807"/>
                  <a:gd name="T9" fmla="*/ 2147483646 h 1277"/>
                  <a:gd name="T10" fmla="*/ 2147483646 w 807"/>
                  <a:gd name="T11" fmla="*/ 2147483646 h 1277"/>
                  <a:gd name="T12" fmla="*/ 2147483646 w 807"/>
                  <a:gd name="T13" fmla="*/ 2147483646 h 1277"/>
                  <a:gd name="T14" fmla="*/ 2147483646 w 807"/>
                  <a:gd name="T15" fmla="*/ 2147483646 h 1277"/>
                  <a:gd name="T16" fmla="*/ 2147483646 w 807"/>
                  <a:gd name="T17" fmla="*/ 2147483646 h 1277"/>
                  <a:gd name="T18" fmla="*/ 2147483646 w 807"/>
                  <a:gd name="T19" fmla="*/ 2147483646 h 1277"/>
                  <a:gd name="T20" fmla="*/ 2147483646 w 807"/>
                  <a:gd name="T21" fmla="*/ 2147483646 h 1277"/>
                  <a:gd name="T22" fmla="*/ 2147483646 w 807"/>
                  <a:gd name="T23" fmla="*/ 2147483646 h 1277"/>
                  <a:gd name="T24" fmla="*/ 2147483646 w 807"/>
                  <a:gd name="T25" fmla="*/ 2147483646 h 1277"/>
                  <a:gd name="T26" fmla="*/ 2147483646 w 807"/>
                  <a:gd name="T27" fmla="*/ 2147483646 h 1277"/>
                  <a:gd name="T28" fmla="*/ 2147483646 w 807"/>
                  <a:gd name="T29" fmla="*/ 2147483646 h 1277"/>
                  <a:gd name="T30" fmla="*/ 2147483646 w 807"/>
                  <a:gd name="T31" fmla="*/ 2147483646 h 1277"/>
                  <a:gd name="T32" fmla="*/ 2147483646 w 807"/>
                  <a:gd name="T33" fmla="*/ 2147483646 h 1277"/>
                  <a:gd name="T34" fmla="*/ 2147483646 w 807"/>
                  <a:gd name="T35" fmla="*/ 2147483646 h 1277"/>
                  <a:gd name="T36" fmla="*/ 2147483646 w 807"/>
                  <a:gd name="T37" fmla="*/ 2147483646 h 1277"/>
                  <a:gd name="T38" fmla="*/ 2147483646 w 807"/>
                  <a:gd name="T39" fmla="*/ 2147483646 h 1277"/>
                  <a:gd name="T40" fmla="*/ 2147483646 w 807"/>
                  <a:gd name="T41" fmla="*/ 2147483646 h 1277"/>
                  <a:gd name="T42" fmla="*/ 2147483646 w 807"/>
                  <a:gd name="T43" fmla="*/ 2147483646 h 1277"/>
                  <a:gd name="T44" fmla="*/ 2147483646 w 807"/>
                  <a:gd name="T45" fmla="*/ 2147483646 h 1277"/>
                  <a:gd name="T46" fmla="*/ 2147483646 w 807"/>
                  <a:gd name="T47" fmla="*/ 2147483646 h 1277"/>
                  <a:gd name="T48" fmla="*/ 2147483646 w 807"/>
                  <a:gd name="T49" fmla="*/ 2147483646 h 1277"/>
                  <a:gd name="T50" fmla="*/ 2147483646 w 807"/>
                  <a:gd name="T51" fmla="*/ 2147483646 h 1277"/>
                  <a:gd name="T52" fmla="*/ 2147483646 w 807"/>
                  <a:gd name="T53" fmla="*/ 2147483646 h 1277"/>
                  <a:gd name="T54" fmla="*/ 2147483646 w 807"/>
                  <a:gd name="T55" fmla="*/ 0 h 12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07" h="1277">
                    <a:moveTo>
                      <a:pt x="710" y="0"/>
                    </a:moveTo>
                    <a:lnTo>
                      <a:pt x="710" y="0"/>
                    </a:lnTo>
                    <a:lnTo>
                      <a:pt x="97" y="0"/>
                    </a:lnTo>
                    <a:cubicBezTo>
                      <a:pt x="43" y="0"/>
                      <a:pt x="0" y="43"/>
                      <a:pt x="0" y="97"/>
                    </a:cubicBezTo>
                    <a:lnTo>
                      <a:pt x="0" y="1147"/>
                    </a:lnTo>
                    <a:cubicBezTo>
                      <a:pt x="0" y="1200"/>
                      <a:pt x="43" y="1244"/>
                      <a:pt x="97" y="1244"/>
                    </a:cubicBezTo>
                    <a:lnTo>
                      <a:pt x="401" y="1244"/>
                    </a:lnTo>
                    <a:cubicBezTo>
                      <a:pt x="409" y="1263"/>
                      <a:pt x="428" y="1277"/>
                      <a:pt x="450" y="1277"/>
                    </a:cubicBezTo>
                    <a:cubicBezTo>
                      <a:pt x="480" y="1277"/>
                      <a:pt x="504" y="1253"/>
                      <a:pt x="504" y="1224"/>
                    </a:cubicBezTo>
                    <a:cubicBezTo>
                      <a:pt x="504" y="1194"/>
                      <a:pt x="480" y="1170"/>
                      <a:pt x="450" y="1170"/>
                    </a:cubicBezTo>
                    <a:cubicBezTo>
                      <a:pt x="428" y="1170"/>
                      <a:pt x="409" y="1184"/>
                      <a:pt x="401" y="1204"/>
                    </a:cubicBezTo>
                    <a:lnTo>
                      <a:pt x="97" y="1204"/>
                    </a:lnTo>
                    <a:cubicBezTo>
                      <a:pt x="65" y="1204"/>
                      <a:pt x="40" y="1178"/>
                      <a:pt x="40" y="1147"/>
                    </a:cubicBezTo>
                    <a:lnTo>
                      <a:pt x="40" y="97"/>
                    </a:lnTo>
                    <a:cubicBezTo>
                      <a:pt x="40" y="65"/>
                      <a:pt x="65" y="40"/>
                      <a:pt x="97" y="40"/>
                    </a:cubicBezTo>
                    <a:lnTo>
                      <a:pt x="710" y="40"/>
                    </a:lnTo>
                    <a:cubicBezTo>
                      <a:pt x="741" y="40"/>
                      <a:pt x="767" y="65"/>
                      <a:pt x="767" y="97"/>
                    </a:cubicBezTo>
                    <a:lnTo>
                      <a:pt x="767" y="1147"/>
                    </a:lnTo>
                    <a:cubicBezTo>
                      <a:pt x="767" y="1178"/>
                      <a:pt x="741" y="1204"/>
                      <a:pt x="710" y="1204"/>
                    </a:cubicBezTo>
                    <a:lnTo>
                      <a:pt x="662" y="1204"/>
                    </a:lnTo>
                    <a:cubicBezTo>
                      <a:pt x="654" y="1184"/>
                      <a:pt x="635" y="1170"/>
                      <a:pt x="612" y="1170"/>
                    </a:cubicBezTo>
                    <a:cubicBezTo>
                      <a:pt x="583" y="1170"/>
                      <a:pt x="559" y="1194"/>
                      <a:pt x="559" y="1224"/>
                    </a:cubicBezTo>
                    <a:cubicBezTo>
                      <a:pt x="559" y="1253"/>
                      <a:pt x="583" y="1277"/>
                      <a:pt x="612" y="1277"/>
                    </a:cubicBezTo>
                    <a:cubicBezTo>
                      <a:pt x="635" y="1277"/>
                      <a:pt x="654" y="1263"/>
                      <a:pt x="662" y="1244"/>
                    </a:cubicBezTo>
                    <a:lnTo>
                      <a:pt x="710" y="1244"/>
                    </a:lnTo>
                    <a:cubicBezTo>
                      <a:pt x="763" y="1244"/>
                      <a:pt x="807" y="1200"/>
                      <a:pt x="807" y="1147"/>
                    </a:cubicBezTo>
                    <a:lnTo>
                      <a:pt x="807" y="97"/>
                    </a:lnTo>
                    <a:cubicBezTo>
                      <a:pt x="807" y="43"/>
                      <a:pt x="763" y="0"/>
                      <a:pt x="710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2" name="Freeform 86"/>
              <p:cNvSpPr>
                <a:spLocks/>
              </p:cNvSpPr>
              <p:nvPr/>
            </p:nvSpPr>
            <p:spPr bwMode="auto">
              <a:xfrm>
                <a:off x="2343150" y="1195388"/>
                <a:ext cx="38100" cy="36513"/>
              </a:xfrm>
              <a:custGeom>
                <a:avLst/>
                <a:gdLst>
                  <a:gd name="T0" fmla="*/ 0 w 91"/>
                  <a:gd name="T1" fmla="*/ 2147483646 h 90"/>
                  <a:gd name="T2" fmla="*/ 0 w 91"/>
                  <a:gd name="T3" fmla="*/ 2147483646 h 90"/>
                  <a:gd name="T4" fmla="*/ 2147483646 w 91"/>
                  <a:gd name="T5" fmla="*/ 2147483646 h 90"/>
                  <a:gd name="T6" fmla="*/ 2147483646 w 91"/>
                  <a:gd name="T7" fmla="*/ 2147483646 h 90"/>
                  <a:gd name="T8" fmla="*/ 2147483646 w 91"/>
                  <a:gd name="T9" fmla="*/ 0 h 90"/>
                  <a:gd name="T10" fmla="*/ 0 w 91"/>
                  <a:gd name="T11" fmla="*/ 2147483646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1" h="90">
                    <a:moveTo>
                      <a:pt x="0" y="45"/>
                    </a:moveTo>
                    <a:lnTo>
                      <a:pt x="0" y="45"/>
                    </a:ln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3" name="Freeform 87"/>
              <p:cNvSpPr>
                <a:spLocks noEditPoints="1"/>
              </p:cNvSpPr>
              <p:nvPr/>
            </p:nvSpPr>
            <p:spPr bwMode="auto">
              <a:xfrm>
                <a:off x="2243138" y="827088"/>
                <a:ext cx="244475" cy="342900"/>
              </a:xfrm>
              <a:custGeom>
                <a:avLst/>
                <a:gdLst>
                  <a:gd name="T0" fmla="*/ 2147483646 w 580"/>
                  <a:gd name="T1" fmla="*/ 2147483646 h 818"/>
                  <a:gd name="T2" fmla="*/ 2147483646 w 580"/>
                  <a:gd name="T3" fmla="*/ 2147483646 h 818"/>
                  <a:gd name="T4" fmla="*/ 2147483646 w 580"/>
                  <a:gd name="T5" fmla="*/ 2147483646 h 818"/>
                  <a:gd name="T6" fmla="*/ 2147483646 w 580"/>
                  <a:gd name="T7" fmla="*/ 2147483646 h 818"/>
                  <a:gd name="T8" fmla="*/ 2147483646 w 580"/>
                  <a:gd name="T9" fmla="*/ 2147483646 h 818"/>
                  <a:gd name="T10" fmla="*/ 2147483646 w 580"/>
                  <a:gd name="T11" fmla="*/ 2147483646 h 818"/>
                  <a:gd name="T12" fmla="*/ 2147483646 w 580"/>
                  <a:gd name="T13" fmla="*/ 2147483646 h 818"/>
                  <a:gd name="T14" fmla="*/ 2147483646 w 580"/>
                  <a:gd name="T15" fmla="*/ 2147483646 h 818"/>
                  <a:gd name="T16" fmla="*/ 2147483646 w 580"/>
                  <a:gd name="T17" fmla="*/ 2147483646 h 818"/>
                  <a:gd name="T18" fmla="*/ 2147483646 w 580"/>
                  <a:gd name="T19" fmla="*/ 2147483646 h 818"/>
                  <a:gd name="T20" fmla="*/ 2147483646 w 580"/>
                  <a:gd name="T21" fmla="*/ 2147483646 h 818"/>
                  <a:gd name="T22" fmla="*/ 2147483646 w 580"/>
                  <a:gd name="T23" fmla="*/ 2147483646 h 818"/>
                  <a:gd name="T24" fmla="*/ 2147483646 w 580"/>
                  <a:gd name="T25" fmla="*/ 2147483646 h 818"/>
                  <a:gd name="T26" fmla="*/ 2147483646 w 580"/>
                  <a:gd name="T27" fmla="*/ 0 h 818"/>
                  <a:gd name="T28" fmla="*/ 2147483646 w 580"/>
                  <a:gd name="T29" fmla="*/ 0 h 818"/>
                  <a:gd name="T30" fmla="*/ 0 w 580"/>
                  <a:gd name="T31" fmla="*/ 2147483646 h 818"/>
                  <a:gd name="T32" fmla="*/ 0 w 580"/>
                  <a:gd name="T33" fmla="*/ 2147483646 h 818"/>
                  <a:gd name="T34" fmla="*/ 2147483646 w 580"/>
                  <a:gd name="T35" fmla="*/ 2147483646 h 818"/>
                  <a:gd name="T36" fmla="*/ 2147483646 w 580"/>
                  <a:gd name="T37" fmla="*/ 2147483646 h 818"/>
                  <a:gd name="T38" fmla="*/ 2147483646 w 580"/>
                  <a:gd name="T39" fmla="*/ 2147483646 h 8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80" h="818">
                    <a:moveTo>
                      <a:pt x="26" y="751"/>
                    </a:moveTo>
                    <a:lnTo>
                      <a:pt x="26" y="751"/>
                    </a:lnTo>
                    <a:lnTo>
                      <a:pt x="26" y="67"/>
                    </a:lnTo>
                    <a:cubicBezTo>
                      <a:pt x="26" y="45"/>
                      <a:pt x="44" y="27"/>
                      <a:pt x="66" y="27"/>
                    </a:cubicBezTo>
                    <a:lnTo>
                      <a:pt x="513" y="27"/>
                    </a:lnTo>
                    <a:cubicBezTo>
                      <a:pt x="535" y="27"/>
                      <a:pt x="553" y="45"/>
                      <a:pt x="553" y="67"/>
                    </a:cubicBezTo>
                    <a:lnTo>
                      <a:pt x="553" y="751"/>
                    </a:lnTo>
                    <a:cubicBezTo>
                      <a:pt x="553" y="773"/>
                      <a:pt x="535" y="791"/>
                      <a:pt x="513" y="791"/>
                    </a:cubicBezTo>
                    <a:lnTo>
                      <a:pt x="66" y="791"/>
                    </a:lnTo>
                    <a:cubicBezTo>
                      <a:pt x="44" y="791"/>
                      <a:pt x="26" y="773"/>
                      <a:pt x="26" y="751"/>
                    </a:cubicBezTo>
                    <a:close/>
                    <a:moveTo>
                      <a:pt x="580" y="751"/>
                    </a:moveTo>
                    <a:lnTo>
                      <a:pt x="580" y="751"/>
                    </a:lnTo>
                    <a:lnTo>
                      <a:pt x="580" y="67"/>
                    </a:lnTo>
                    <a:cubicBezTo>
                      <a:pt x="580" y="30"/>
                      <a:pt x="550" y="0"/>
                      <a:pt x="513" y="0"/>
                    </a:cubicBezTo>
                    <a:lnTo>
                      <a:pt x="66" y="0"/>
                    </a:lnTo>
                    <a:cubicBezTo>
                      <a:pt x="30" y="0"/>
                      <a:pt x="0" y="30"/>
                      <a:pt x="0" y="67"/>
                    </a:cubicBezTo>
                    <a:lnTo>
                      <a:pt x="0" y="751"/>
                    </a:lnTo>
                    <a:cubicBezTo>
                      <a:pt x="0" y="788"/>
                      <a:pt x="30" y="818"/>
                      <a:pt x="66" y="818"/>
                    </a:cubicBezTo>
                    <a:lnTo>
                      <a:pt x="513" y="818"/>
                    </a:lnTo>
                    <a:cubicBezTo>
                      <a:pt x="550" y="818"/>
                      <a:pt x="580" y="788"/>
                      <a:pt x="580" y="751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4" name="Freeform 88"/>
              <p:cNvSpPr>
                <a:spLocks/>
              </p:cNvSpPr>
              <p:nvPr/>
            </p:nvSpPr>
            <p:spPr bwMode="auto">
              <a:xfrm>
                <a:off x="2501900" y="711200"/>
                <a:ext cx="79375" cy="79375"/>
              </a:xfrm>
              <a:custGeom>
                <a:avLst/>
                <a:gdLst>
                  <a:gd name="T0" fmla="*/ 2147483646 w 189"/>
                  <a:gd name="T1" fmla="*/ 0 h 188"/>
                  <a:gd name="T2" fmla="*/ 2147483646 w 189"/>
                  <a:gd name="T3" fmla="*/ 0 h 188"/>
                  <a:gd name="T4" fmla="*/ 0 w 189"/>
                  <a:gd name="T5" fmla="*/ 2147483646 h 188"/>
                  <a:gd name="T6" fmla="*/ 2147483646 w 189"/>
                  <a:gd name="T7" fmla="*/ 2147483646 h 188"/>
                  <a:gd name="T8" fmla="*/ 2147483646 w 189"/>
                  <a:gd name="T9" fmla="*/ 2147483646 h 188"/>
                  <a:gd name="T10" fmla="*/ 2147483646 w 189"/>
                  <a:gd name="T11" fmla="*/ 2147483646 h 188"/>
                  <a:gd name="T12" fmla="*/ 2147483646 w 189"/>
                  <a:gd name="T13" fmla="*/ 2147483646 h 188"/>
                  <a:gd name="T14" fmla="*/ 2147483646 w 189"/>
                  <a:gd name="T15" fmla="*/ 2147483646 h 188"/>
                  <a:gd name="T16" fmla="*/ 2147483646 w 189"/>
                  <a:gd name="T17" fmla="*/ 2147483646 h 188"/>
                  <a:gd name="T18" fmla="*/ 2147483646 w 189"/>
                  <a:gd name="T19" fmla="*/ 2147483646 h 188"/>
                  <a:gd name="T20" fmla="*/ 2147483646 w 189"/>
                  <a:gd name="T21" fmla="*/ 0 h 1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21" y="0"/>
                    </a:moveTo>
                    <a:lnTo>
                      <a:pt x="21" y="0"/>
                    </a:lnTo>
                    <a:cubicBezTo>
                      <a:pt x="10" y="0"/>
                      <a:pt x="1" y="8"/>
                      <a:pt x="0" y="19"/>
                    </a:cubicBezTo>
                    <a:cubicBezTo>
                      <a:pt x="0" y="30"/>
                      <a:pt x="8" y="40"/>
                      <a:pt x="19" y="40"/>
                    </a:cubicBezTo>
                    <a:cubicBezTo>
                      <a:pt x="50" y="42"/>
                      <a:pt x="82" y="57"/>
                      <a:pt x="107" y="82"/>
                    </a:cubicBezTo>
                    <a:cubicBezTo>
                      <a:pt x="131" y="106"/>
                      <a:pt x="146" y="138"/>
                      <a:pt x="148" y="169"/>
                    </a:cubicBezTo>
                    <a:cubicBezTo>
                      <a:pt x="149" y="180"/>
                      <a:pt x="158" y="188"/>
                      <a:pt x="168" y="188"/>
                    </a:cubicBezTo>
                    <a:cubicBezTo>
                      <a:pt x="169" y="188"/>
                      <a:pt x="169" y="188"/>
                      <a:pt x="170" y="188"/>
                    </a:cubicBezTo>
                    <a:cubicBezTo>
                      <a:pt x="181" y="187"/>
                      <a:pt x="189" y="177"/>
                      <a:pt x="188" y="166"/>
                    </a:cubicBezTo>
                    <a:cubicBezTo>
                      <a:pt x="186" y="125"/>
                      <a:pt x="167" y="85"/>
                      <a:pt x="135" y="53"/>
                    </a:cubicBezTo>
                    <a:cubicBezTo>
                      <a:pt x="103" y="22"/>
                      <a:pt x="63" y="3"/>
                      <a:pt x="2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5" name="Freeform 89"/>
              <p:cNvSpPr>
                <a:spLocks/>
              </p:cNvSpPr>
              <p:nvPr/>
            </p:nvSpPr>
            <p:spPr bwMode="auto">
              <a:xfrm>
                <a:off x="2506663" y="654050"/>
                <a:ext cx="131763" cy="131763"/>
              </a:xfrm>
              <a:custGeom>
                <a:avLst/>
                <a:gdLst>
                  <a:gd name="T0" fmla="*/ 2147483646 w 315"/>
                  <a:gd name="T1" fmla="*/ 2147483646 h 313"/>
                  <a:gd name="T2" fmla="*/ 2147483646 w 315"/>
                  <a:gd name="T3" fmla="*/ 2147483646 h 313"/>
                  <a:gd name="T4" fmla="*/ 2147483646 w 315"/>
                  <a:gd name="T5" fmla="*/ 2147483646 h 313"/>
                  <a:gd name="T6" fmla="*/ 2147483646 w 315"/>
                  <a:gd name="T7" fmla="*/ 2147483646 h 313"/>
                  <a:gd name="T8" fmla="*/ 2147483646 w 315"/>
                  <a:gd name="T9" fmla="*/ 2147483646 h 313"/>
                  <a:gd name="T10" fmla="*/ 2147483646 w 315"/>
                  <a:gd name="T11" fmla="*/ 2147483646 h 313"/>
                  <a:gd name="T12" fmla="*/ 2147483646 w 315"/>
                  <a:gd name="T13" fmla="*/ 2147483646 h 313"/>
                  <a:gd name="T14" fmla="*/ 2147483646 w 315"/>
                  <a:gd name="T15" fmla="*/ 2147483646 h 313"/>
                  <a:gd name="T16" fmla="*/ 2147483646 w 315"/>
                  <a:gd name="T17" fmla="*/ 2147483646 h 313"/>
                  <a:gd name="T18" fmla="*/ 2147483646 w 315"/>
                  <a:gd name="T19" fmla="*/ 2147483646 h 313"/>
                  <a:gd name="T20" fmla="*/ 2147483646 w 315"/>
                  <a:gd name="T21" fmla="*/ 2147483646 h 313"/>
                  <a:gd name="T22" fmla="*/ 2147483646 w 315"/>
                  <a:gd name="T23" fmla="*/ 2147483646 h 3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5" h="313">
                    <a:moveTo>
                      <a:pt x="227" y="87"/>
                    </a:moveTo>
                    <a:lnTo>
                      <a:pt x="227" y="87"/>
                    </a:lnTo>
                    <a:cubicBezTo>
                      <a:pt x="172" y="31"/>
                      <a:pt x="97" y="0"/>
                      <a:pt x="20" y="1"/>
                    </a:cubicBezTo>
                    <a:cubicBezTo>
                      <a:pt x="9" y="1"/>
                      <a:pt x="0" y="10"/>
                      <a:pt x="1" y="21"/>
                    </a:cubicBezTo>
                    <a:cubicBezTo>
                      <a:pt x="1" y="32"/>
                      <a:pt x="10" y="41"/>
                      <a:pt x="21" y="41"/>
                    </a:cubicBezTo>
                    <a:cubicBezTo>
                      <a:pt x="21" y="41"/>
                      <a:pt x="22" y="41"/>
                      <a:pt x="23" y="41"/>
                    </a:cubicBezTo>
                    <a:cubicBezTo>
                      <a:pt x="87" y="41"/>
                      <a:pt x="152" y="68"/>
                      <a:pt x="199" y="115"/>
                    </a:cubicBezTo>
                    <a:cubicBezTo>
                      <a:pt x="247" y="163"/>
                      <a:pt x="275" y="228"/>
                      <a:pt x="275" y="293"/>
                    </a:cubicBezTo>
                    <a:cubicBezTo>
                      <a:pt x="274" y="304"/>
                      <a:pt x="283" y="313"/>
                      <a:pt x="294" y="313"/>
                    </a:cubicBezTo>
                    <a:lnTo>
                      <a:pt x="295" y="313"/>
                    </a:lnTo>
                    <a:cubicBezTo>
                      <a:pt x="306" y="313"/>
                      <a:pt x="314" y="304"/>
                      <a:pt x="315" y="293"/>
                    </a:cubicBezTo>
                    <a:cubicBezTo>
                      <a:pt x="315" y="217"/>
                      <a:pt x="283" y="142"/>
                      <a:pt x="227" y="8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8" name="矩形 197"/>
            <p:cNvSpPr/>
            <p:nvPr/>
          </p:nvSpPr>
          <p:spPr>
            <a:xfrm>
              <a:off x="3860552" y="5953268"/>
              <a:ext cx="4598001" cy="453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034">
                <a:buClr>
                  <a:srgbClr val="CC9900"/>
                </a:buClr>
                <a:defRPr/>
              </a:pPr>
              <a:r>
                <a:rPr lang="en-US" altLang="zh-CN" sz="11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Mobile Media Slice </a:t>
              </a:r>
            </a:p>
            <a:p>
              <a:pPr algn="ctr" defTabSz="914034">
                <a:buClr>
                  <a:srgbClr val="CC9900"/>
                </a:buClr>
                <a:defRPr/>
              </a:pPr>
              <a:r>
                <a:rPr lang="en-US" altLang="zh-CN" sz="8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(Media specific transmission enhancement)</a:t>
              </a:r>
            </a:p>
          </p:txBody>
        </p:sp>
        <p:sp>
          <p:nvSpPr>
            <p:cNvPr id="199" name="Rectangle 93"/>
            <p:cNvSpPr/>
            <p:nvPr/>
          </p:nvSpPr>
          <p:spPr bwMode="auto">
            <a:xfrm>
              <a:off x="7173307" y="4824124"/>
              <a:ext cx="918179" cy="435789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altLang="zh-CN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NEF/</a:t>
              </a:r>
              <a:r>
                <a:rPr 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PCF/</a:t>
              </a:r>
            </a:p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NWDAF</a:t>
              </a:r>
            </a:p>
          </p:txBody>
        </p:sp>
        <p:cxnSp>
          <p:nvCxnSpPr>
            <p:cNvPr id="201" name="直接连接符 330"/>
            <p:cNvCxnSpPr>
              <a:stCxn id="199" idx="1"/>
              <a:endCxn id="220" idx="3"/>
            </p:cNvCxnSpPr>
            <p:nvPr/>
          </p:nvCxnSpPr>
          <p:spPr bwMode="auto">
            <a:xfrm flipH="1" flipV="1">
              <a:off x="6618303" y="5030717"/>
              <a:ext cx="555004" cy="11302"/>
            </a:xfrm>
            <a:prstGeom prst="straightConnector1">
              <a:avLst/>
            </a:prstGeom>
            <a:noFill/>
            <a:ln w="9525" cap="flat" cmpd="sng" algn="ctr">
              <a:solidFill>
                <a:srgbClr val="D4D4D6">
                  <a:lumMod val="9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2" name="直接连接符 201"/>
            <p:cNvCxnSpPr>
              <a:stCxn id="221" idx="1"/>
              <a:endCxn id="199" idx="3"/>
            </p:cNvCxnSpPr>
            <p:nvPr/>
          </p:nvCxnSpPr>
          <p:spPr bwMode="auto">
            <a:xfrm flipH="1">
              <a:off x="8091486" y="5030716"/>
              <a:ext cx="559630" cy="11303"/>
            </a:xfrm>
            <a:prstGeom prst="line">
              <a:avLst/>
            </a:prstGeom>
            <a:noFill/>
            <a:ln w="9525" cap="flat" cmpd="sng" algn="ctr">
              <a:solidFill>
                <a:srgbClr val="D4D4D6">
                  <a:lumMod val="9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3" name="Rectangle 93"/>
            <p:cNvSpPr/>
            <p:nvPr/>
          </p:nvSpPr>
          <p:spPr bwMode="auto">
            <a:xfrm>
              <a:off x="7956234" y="5599601"/>
              <a:ext cx="866756" cy="500567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UPF</a:t>
              </a:r>
            </a:p>
          </p:txBody>
        </p:sp>
        <p:sp>
          <p:nvSpPr>
            <p:cNvPr id="204" name="单圆角矩形 127"/>
            <p:cNvSpPr/>
            <p:nvPr/>
          </p:nvSpPr>
          <p:spPr bwMode="auto">
            <a:xfrm>
              <a:off x="3705939" y="3880299"/>
              <a:ext cx="4780041" cy="546599"/>
            </a:xfrm>
            <a:prstGeom prst="leftRightArrow">
              <a:avLst>
                <a:gd name="adj1" fmla="val 53421"/>
                <a:gd name="adj2" fmla="val 50000"/>
              </a:avLst>
            </a:prstGeom>
            <a:solidFill>
              <a:srgbClr val="60B5CC">
                <a:lumMod val="20000"/>
                <a:lumOff val="80000"/>
              </a:srgbClr>
            </a:solidFill>
            <a:ln w="9525" cap="flat" cmpd="sng" algn="ctr">
              <a:solidFill>
                <a:srgbClr val="E0F6F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800815" eaLnBrk="1" hangingPunct="1">
                <a:defRPr/>
              </a:pPr>
              <a:endParaRPr lang="zh-CN" alt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>
              <a:off x="4001643" y="3977457"/>
              <a:ext cx="3084692" cy="290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Media level semantics</a:t>
              </a:r>
            </a:p>
          </p:txBody>
        </p:sp>
        <p:grpSp>
          <p:nvGrpSpPr>
            <p:cNvPr id="208" name="组合 25752"/>
            <p:cNvGrpSpPr>
              <a:grpSpLocks/>
            </p:cNvGrpSpPr>
            <p:nvPr/>
          </p:nvGrpSpPr>
          <p:grpSpPr bwMode="auto">
            <a:xfrm>
              <a:off x="2365958" y="5418940"/>
              <a:ext cx="244622" cy="353021"/>
              <a:chOff x="2192338" y="654050"/>
              <a:chExt cx="446088" cy="652463"/>
            </a:xfrm>
          </p:grpSpPr>
          <p:sp>
            <p:nvSpPr>
              <p:cNvPr id="298" name="Freeform 85"/>
              <p:cNvSpPr>
                <a:spLocks/>
              </p:cNvSpPr>
              <p:nvPr/>
            </p:nvSpPr>
            <p:spPr bwMode="auto">
              <a:xfrm>
                <a:off x="2192338" y="771525"/>
                <a:ext cx="339725" cy="534988"/>
              </a:xfrm>
              <a:custGeom>
                <a:avLst/>
                <a:gdLst>
                  <a:gd name="T0" fmla="*/ 2147483646 w 807"/>
                  <a:gd name="T1" fmla="*/ 0 h 1277"/>
                  <a:gd name="T2" fmla="*/ 2147483646 w 807"/>
                  <a:gd name="T3" fmla="*/ 0 h 1277"/>
                  <a:gd name="T4" fmla="*/ 2147483646 w 807"/>
                  <a:gd name="T5" fmla="*/ 0 h 1277"/>
                  <a:gd name="T6" fmla="*/ 0 w 807"/>
                  <a:gd name="T7" fmla="*/ 2147483646 h 1277"/>
                  <a:gd name="T8" fmla="*/ 0 w 807"/>
                  <a:gd name="T9" fmla="*/ 2147483646 h 1277"/>
                  <a:gd name="T10" fmla="*/ 2147483646 w 807"/>
                  <a:gd name="T11" fmla="*/ 2147483646 h 1277"/>
                  <a:gd name="T12" fmla="*/ 2147483646 w 807"/>
                  <a:gd name="T13" fmla="*/ 2147483646 h 1277"/>
                  <a:gd name="T14" fmla="*/ 2147483646 w 807"/>
                  <a:gd name="T15" fmla="*/ 2147483646 h 1277"/>
                  <a:gd name="T16" fmla="*/ 2147483646 w 807"/>
                  <a:gd name="T17" fmla="*/ 2147483646 h 1277"/>
                  <a:gd name="T18" fmla="*/ 2147483646 w 807"/>
                  <a:gd name="T19" fmla="*/ 2147483646 h 1277"/>
                  <a:gd name="T20" fmla="*/ 2147483646 w 807"/>
                  <a:gd name="T21" fmla="*/ 2147483646 h 1277"/>
                  <a:gd name="T22" fmla="*/ 2147483646 w 807"/>
                  <a:gd name="T23" fmla="*/ 2147483646 h 1277"/>
                  <a:gd name="T24" fmla="*/ 2147483646 w 807"/>
                  <a:gd name="T25" fmla="*/ 2147483646 h 1277"/>
                  <a:gd name="T26" fmla="*/ 2147483646 w 807"/>
                  <a:gd name="T27" fmla="*/ 2147483646 h 1277"/>
                  <a:gd name="T28" fmla="*/ 2147483646 w 807"/>
                  <a:gd name="T29" fmla="*/ 2147483646 h 1277"/>
                  <a:gd name="T30" fmla="*/ 2147483646 w 807"/>
                  <a:gd name="T31" fmla="*/ 2147483646 h 1277"/>
                  <a:gd name="T32" fmla="*/ 2147483646 w 807"/>
                  <a:gd name="T33" fmla="*/ 2147483646 h 1277"/>
                  <a:gd name="T34" fmla="*/ 2147483646 w 807"/>
                  <a:gd name="T35" fmla="*/ 2147483646 h 1277"/>
                  <a:gd name="T36" fmla="*/ 2147483646 w 807"/>
                  <a:gd name="T37" fmla="*/ 2147483646 h 1277"/>
                  <a:gd name="T38" fmla="*/ 2147483646 w 807"/>
                  <a:gd name="T39" fmla="*/ 2147483646 h 1277"/>
                  <a:gd name="T40" fmla="*/ 2147483646 w 807"/>
                  <a:gd name="T41" fmla="*/ 2147483646 h 1277"/>
                  <a:gd name="T42" fmla="*/ 2147483646 w 807"/>
                  <a:gd name="T43" fmla="*/ 2147483646 h 1277"/>
                  <a:gd name="T44" fmla="*/ 2147483646 w 807"/>
                  <a:gd name="T45" fmla="*/ 2147483646 h 1277"/>
                  <a:gd name="T46" fmla="*/ 2147483646 w 807"/>
                  <a:gd name="T47" fmla="*/ 2147483646 h 1277"/>
                  <a:gd name="T48" fmla="*/ 2147483646 w 807"/>
                  <a:gd name="T49" fmla="*/ 2147483646 h 1277"/>
                  <a:gd name="T50" fmla="*/ 2147483646 w 807"/>
                  <a:gd name="T51" fmla="*/ 2147483646 h 1277"/>
                  <a:gd name="T52" fmla="*/ 2147483646 w 807"/>
                  <a:gd name="T53" fmla="*/ 2147483646 h 1277"/>
                  <a:gd name="T54" fmla="*/ 2147483646 w 807"/>
                  <a:gd name="T55" fmla="*/ 0 h 12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07" h="1277">
                    <a:moveTo>
                      <a:pt x="710" y="0"/>
                    </a:moveTo>
                    <a:lnTo>
                      <a:pt x="710" y="0"/>
                    </a:lnTo>
                    <a:lnTo>
                      <a:pt x="97" y="0"/>
                    </a:lnTo>
                    <a:cubicBezTo>
                      <a:pt x="43" y="0"/>
                      <a:pt x="0" y="43"/>
                      <a:pt x="0" y="97"/>
                    </a:cubicBezTo>
                    <a:lnTo>
                      <a:pt x="0" y="1147"/>
                    </a:lnTo>
                    <a:cubicBezTo>
                      <a:pt x="0" y="1200"/>
                      <a:pt x="43" y="1244"/>
                      <a:pt x="97" y="1244"/>
                    </a:cubicBezTo>
                    <a:lnTo>
                      <a:pt x="401" y="1244"/>
                    </a:lnTo>
                    <a:cubicBezTo>
                      <a:pt x="409" y="1263"/>
                      <a:pt x="428" y="1277"/>
                      <a:pt x="450" y="1277"/>
                    </a:cubicBezTo>
                    <a:cubicBezTo>
                      <a:pt x="480" y="1277"/>
                      <a:pt x="504" y="1253"/>
                      <a:pt x="504" y="1224"/>
                    </a:cubicBezTo>
                    <a:cubicBezTo>
                      <a:pt x="504" y="1194"/>
                      <a:pt x="480" y="1170"/>
                      <a:pt x="450" y="1170"/>
                    </a:cubicBezTo>
                    <a:cubicBezTo>
                      <a:pt x="428" y="1170"/>
                      <a:pt x="409" y="1184"/>
                      <a:pt x="401" y="1204"/>
                    </a:cubicBezTo>
                    <a:lnTo>
                      <a:pt x="97" y="1204"/>
                    </a:lnTo>
                    <a:cubicBezTo>
                      <a:pt x="65" y="1204"/>
                      <a:pt x="40" y="1178"/>
                      <a:pt x="40" y="1147"/>
                    </a:cubicBezTo>
                    <a:lnTo>
                      <a:pt x="40" y="97"/>
                    </a:lnTo>
                    <a:cubicBezTo>
                      <a:pt x="40" y="65"/>
                      <a:pt x="65" y="40"/>
                      <a:pt x="97" y="40"/>
                    </a:cubicBezTo>
                    <a:lnTo>
                      <a:pt x="710" y="40"/>
                    </a:lnTo>
                    <a:cubicBezTo>
                      <a:pt x="741" y="40"/>
                      <a:pt x="767" y="65"/>
                      <a:pt x="767" y="97"/>
                    </a:cubicBezTo>
                    <a:lnTo>
                      <a:pt x="767" y="1147"/>
                    </a:lnTo>
                    <a:cubicBezTo>
                      <a:pt x="767" y="1178"/>
                      <a:pt x="741" y="1204"/>
                      <a:pt x="710" y="1204"/>
                    </a:cubicBezTo>
                    <a:lnTo>
                      <a:pt x="662" y="1204"/>
                    </a:lnTo>
                    <a:cubicBezTo>
                      <a:pt x="654" y="1184"/>
                      <a:pt x="635" y="1170"/>
                      <a:pt x="612" y="1170"/>
                    </a:cubicBezTo>
                    <a:cubicBezTo>
                      <a:pt x="583" y="1170"/>
                      <a:pt x="559" y="1194"/>
                      <a:pt x="559" y="1224"/>
                    </a:cubicBezTo>
                    <a:cubicBezTo>
                      <a:pt x="559" y="1253"/>
                      <a:pt x="583" y="1277"/>
                      <a:pt x="612" y="1277"/>
                    </a:cubicBezTo>
                    <a:cubicBezTo>
                      <a:pt x="635" y="1277"/>
                      <a:pt x="654" y="1263"/>
                      <a:pt x="662" y="1244"/>
                    </a:cubicBezTo>
                    <a:lnTo>
                      <a:pt x="710" y="1244"/>
                    </a:lnTo>
                    <a:cubicBezTo>
                      <a:pt x="763" y="1244"/>
                      <a:pt x="807" y="1200"/>
                      <a:pt x="807" y="1147"/>
                    </a:cubicBezTo>
                    <a:lnTo>
                      <a:pt x="807" y="97"/>
                    </a:lnTo>
                    <a:cubicBezTo>
                      <a:pt x="807" y="43"/>
                      <a:pt x="763" y="0"/>
                      <a:pt x="710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9" name="Freeform 86"/>
              <p:cNvSpPr>
                <a:spLocks/>
              </p:cNvSpPr>
              <p:nvPr/>
            </p:nvSpPr>
            <p:spPr bwMode="auto">
              <a:xfrm>
                <a:off x="2343150" y="1195388"/>
                <a:ext cx="38100" cy="36513"/>
              </a:xfrm>
              <a:custGeom>
                <a:avLst/>
                <a:gdLst>
                  <a:gd name="T0" fmla="*/ 0 w 91"/>
                  <a:gd name="T1" fmla="*/ 2147483646 h 90"/>
                  <a:gd name="T2" fmla="*/ 0 w 91"/>
                  <a:gd name="T3" fmla="*/ 2147483646 h 90"/>
                  <a:gd name="T4" fmla="*/ 2147483646 w 91"/>
                  <a:gd name="T5" fmla="*/ 2147483646 h 90"/>
                  <a:gd name="T6" fmla="*/ 2147483646 w 91"/>
                  <a:gd name="T7" fmla="*/ 2147483646 h 90"/>
                  <a:gd name="T8" fmla="*/ 2147483646 w 91"/>
                  <a:gd name="T9" fmla="*/ 0 h 90"/>
                  <a:gd name="T10" fmla="*/ 0 w 91"/>
                  <a:gd name="T11" fmla="*/ 2147483646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1" h="90">
                    <a:moveTo>
                      <a:pt x="0" y="45"/>
                    </a:moveTo>
                    <a:lnTo>
                      <a:pt x="0" y="45"/>
                    </a:ln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0" name="Freeform 87"/>
              <p:cNvSpPr>
                <a:spLocks noEditPoints="1"/>
              </p:cNvSpPr>
              <p:nvPr/>
            </p:nvSpPr>
            <p:spPr bwMode="auto">
              <a:xfrm>
                <a:off x="2243138" y="827088"/>
                <a:ext cx="244475" cy="342900"/>
              </a:xfrm>
              <a:custGeom>
                <a:avLst/>
                <a:gdLst>
                  <a:gd name="T0" fmla="*/ 2147483646 w 580"/>
                  <a:gd name="T1" fmla="*/ 2147483646 h 818"/>
                  <a:gd name="T2" fmla="*/ 2147483646 w 580"/>
                  <a:gd name="T3" fmla="*/ 2147483646 h 818"/>
                  <a:gd name="T4" fmla="*/ 2147483646 w 580"/>
                  <a:gd name="T5" fmla="*/ 2147483646 h 818"/>
                  <a:gd name="T6" fmla="*/ 2147483646 w 580"/>
                  <a:gd name="T7" fmla="*/ 2147483646 h 818"/>
                  <a:gd name="T8" fmla="*/ 2147483646 w 580"/>
                  <a:gd name="T9" fmla="*/ 2147483646 h 818"/>
                  <a:gd name="T10" fmla="*/ 2147483646 w 580"/>
                  <a:gd name="T11" fmla="*/ 2147483646 h 818"/>
                  <a:gd name="T12" fmla="*/ 2147483646 w 580"/>
                  <a:gd name="T13" fmla="*/ 2147483646 h 818"/>
                  <a:gd name="T14" fmla="*/ 2147483646 w 580"/>
                  <a:gd name="T15" fmla="*/ 2147483646 h 818"/>
                  <a:gd name="T16" fmla="*/ 2147483646 w 580"/>
                  <a:gd name="T17" fmla="*/ 2147483646 h 818"/>
                  <a:gd name="T18" fmla="*/ 2147483646 w 580"/>
                  <a:gd name="T19" fmla="*/ 2147483646 h 818"/>
                  <a:gd name="T20" fmla="*/ 2147483646 w 580"/>
                  <a:gd name="T21" fmla="*/ 2147483646 h 818"/>
                  <a:gd name="T22" fmla="*/ 2147483646 w 580"/>
                  <a:gd name="T23" fmla="*/ 2147483646 h 818"/>
                  <a:gd name="T24" fmla="*/ 2147483646 w 580"/>
                  <a:gd name="T25" fmla="*/ 2147483646 h 818"/>
                  <a:gd name="T26" fmla="*/ 2147483646 w 580"/>
                  <a:gd name="T27" fmla="*/ 0 h 818"/>
                  <a:gd name="T28" fmla="*/ 2147483646 w 580"/>
                  <a:gd name="T29" fmla="*/ 0 h 818"/>
                  <a:gd name="T30" fmla="*/ 0 w 580"/>
                  <a:gd name="T31" fmla="*/ 2147483646 h 818"/>
                  <a:gd name="T32" fmla="*/ 0 w 580"/>
                  <a:gd name="T33" fmla="*/ 2147483646 h 818"/>
                  <a:gd name="T34" fmla="*/ 2147483646 w 580"/>
                  <a:gd name="T35" fmla="*/ 2147483646 h 818"/>
                  <a:gd name="T36" fmla="*/ 2147483646 w 580"/>
                  <a:gd name="T37" fmla="*/ 2147483646 h 818"/>
                  <a:gd name="T38" fmla="*/ 2147483646 w 580"/>
                  <a:gd name="T39" fmla="*/ 2147483646 h 8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80" h="818">
                    <a:moveTo>
                      <a:pt x="26" y="751"/>
                    </a:moveTo>
                    <a:lnTo>
                      <a:pt x="26" y="751"/>
                    </a:lnTo>
                    <a:lnTo>
                      <a:pt x="26" y="67"/>
                    </a:lnTo>
                    <a:cubicBezTo>
                      <a:pt x="26" y="45"/>
                      <a:pt x="44" y="27"/>
                      <a:pt x="66" y="27"/>
                    </a:cubicBezTo>
                    <a:lnTo>
                      <a:pt x="513" y="27"/>
                    </a:lnTo>
                    <a:cubicBezTo>
                      <a:pt x="535" y="27"/>
                      <a:pt x="553" y="45"/>
                      <a:pt x="553" y="67"/>
                    </a:cubicBezTo>
                    <a:lnTo>
                      <a:pt x="553" y="751"/>
                    </a:lnTo>
                    <a:cubicBezTo>
                      <a:pt x="553" y="773"/>
                      <a:pt x="535" y="791"/>
                      <a:pt x="513" y="791"/>
                    </a:cubicBezTo>
                    <a:lnTo>
                      <a:pt x="66" y="791"/>
                    </a:lnTo>
                    <a:cubicBezTo>
                      <a:pt x="44" y="791"/>
                      <a:pt x="26" y="773"/>
                      <a:pt x="26" y="751"/>
                    </a:cubicBezTo>
                    <a:close/>
                    <a:moveTo>
                      <a:pt x="580" y="751"/>
                    </a:moveTo>
                    <a:lnTo>
                      <a:pt x="580" y="751"/>
                    </a:lnTo>
                    <a:lnTo>
                      <a:pt x="580" y="67"/>
                    </a:lnTo>
                    <a:cubicBezTo>
                      <a:pt x="580" y="30"/>
                      <a:pt x="550" y="0"/>
                      <a:pt x="513" y="0"/>
                    </a:cubicBezTo>
                    <a:lnTo>
                      <a:pt x="66" y="0"/>
                    </a:lnTo>
                    <a:cubicBezTo>
                      <a:pt x="30" y="0"/>
                      <a:pt x="0" y="30"/>
                      <a:pt x="0" y="67"/>
                    </a:cubicBezTo>
                    <a:lnTo>
                      <a:pt x="0" y="751"/>
                    </a:lnTo>
                    <a:cubicBezTo>
                      <a:pt x="0" y="788"/>
                      <a:pt x="30" y="818"/>
                      <a:pt x="66" y="818"/>
                    </a:cubicBezTo>
                    <a:lnTo>
                      <a:pt x="513" y="818"/>
                    </a:lnTo>
                    <a:cubicBezTo>
                      <a:pt x="550" y="818"/>
                      <a:pt x="580" y="788"/>
                      <a:pt x="580" y="751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1" name="Freeform 88"/>
              <p:cNvSpPr>
                <a:spLocks/>
              </p:cNvSpPr>
              <p:nvPr/>
            </p:nvSpPr>
            <p:spPr bwMode="auto">
              <a:xfrm>
                <a:off x="2501900" y="711200"/>
                <a:ext cx="79375" cy="79375"/>
              </a:xfrm>
              <a:custGeom>
                <a:avLst/>
                <a:gdLst>
                  <a:gd name="T0" fmla="*/ 2147483646 w 189"/>
                  <a:gd name="T1" fmla="*/ 0 h 188"/>
                  <a:gd name="T2" fmla="*/ 2147483646 w 189"/>
                  <a:gd name="T3" fmla="*/ 0 h 188"/>
                  <a:gd name="T4" fmla="*/ 0 w 189"/>
                  <a:gd name="T5" fmla="*/ 2147483646 h 188"/>
                  <a:gd name="T6" fmla="*/ 2147483646 w 189"/>
                  <a:gd name="T7" fmla="*/ 2147483646 h 188"/>
                  <a:gd name="T8" fmla="*/ 2147483646 w 189"/>
                  <a:gd name="T9" fmla="*/ 2147483646 h 188"/>
                  <a:gd name="T10" fmla="*/ 2147483646 w 189"/>
                  <a:gd name="T11" fmla="*/ 2147483646 h 188"/>
                  <a:gd name="T12" fmla="*/ 2147483646 w 189"/>
                  <a:gd name="T13" fmla="*/ 2147483646 h 188"/>
                  <a:gd name="T14" fmla="*/ 2147483646 w 189"/>
                  <a:gd name="T15" fmla="*/ 2147483646 h 188"/>
                  <a:gd name="T16" fmla="*/ 2147483646 w 189"/>
                  <a:gd name="T17" fmla="*/ 2147483646 h 188"/>
                  <a:gd name="T18" fmla="*/ 2147483646 w 189"/>
                  <a:gd name="T19" fmla="*/ 2147483646 h 188"/>
                  <a:gd name="T20" fmla="*/ 2147483646 w 189"/>
                  <a:gd name="T21" fmla="*/ 0 h 1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21" y="0"/>
                    </a:moveTo>
                    <a:lnTo>
                      <a:pt x="21" y="0"/>
                    </a:lnTo>
                    <a:cubicBezTo>
                      <a:pt x="10" y="0"/>
                      <a:pt x="1" y="8"/>
                      <a:pt x="0" y="19"/>
                    </a:cubicBezTo>
                    <a:cubicBezTo>
                      <a:pt x="0" y="30"/>
                      <a:pt x="8" y="40"/>
                      <a:pt x="19" y="40"/>
                    </a:cubicBezTo>
                    <a:cubicBezTo>
                      <a:pt x="50" y="42"/>
                      <a:pt x="82" y="57"/>
                      <a:pt x="107" y="82"/>
                    </a:cubicBezTo>
                    <a:cubicBezTo>
                      <a:pt x="131" y="106"/>
                      <a:pt x="146" y="138"/>
                      <a:pt x="148" y="169"/>
                    </a:cubicBezTo>
                    <a:cubicBezTo>
                      <a:pt x="149" y="180"/>
                      <a:pt x="158" y="188"/>
                      <a:pt x="168" y="188"/>
                    </a:cubicBezTo>
                    <a:cubicBezTo>
                      <a:pt x="169" y="188"/>
                      <a:pt x="169" y="188"/>
                      <a:pt x="170" y="188"/>
                    </a:cubicBezTo>
                    <a:cubicBezTo>
                      <a:pt x="181" y="187"/>
                      <a:pt x="189" y="177"/>
                      <a:pt x="188" y="166"/>
                    </a:cubicBezTo>
                    <a:cubicBezTo>
                      <a:pt x="186" y="125"/>
                      <a:pt x="167" y="85"/>
                      <a:pt x="135" y="53"/>
                    </a:cubicBezTo>
                    <a:cubicBezTo>
                      <a:pt x="103" y="22"/>
                      <a:pt x="63" y="3"/>
                      <a:pt x="2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Freeform 89"/>
              <p:cNvSpPr>
                <a:spLocks/>
              </p:cNvSpPr>
              <p:nvPr/>
            </p:nvSpPr>
            <p:spPr bwMode="auto">
              <a:xfrm>
                <a:off x="2506663" y="654050"/>
                <a:ext cx="131763" cy="131763"/>
              </a:xfrm>
              <a:custGeom>
                <a:avLst/>
                <a:gdLst>
                  <a:gd name="T0" fmla="*/ 2147483646 w 315"/>
                  <a:gd name="T1" fmla="*/ 2147483646 h 313"/>
                  <a:gd name="T2" fmla="*/ 2147483646 w 315"/>
                  <a:gd name="T3" fmla="*/ 2147483646 h 313"/>
                  <a:gd name="T4" fmla="*/ 2147483646 w 315"/>
                  <a:gd name="T5" fmla="*/ 2147483646 h 313"/>
                  <a:gd name="T6" fmla="*/ 2147483646 w 315"/>
                  <a:gd name="T7" fmla="*/ 2147483646 h 313"/>
                  <a:gd name="T8" fmla="*/ 2147483646 w 315"/>
                  <a:gd name="T9" fmla="*/ 2147483646 h 313"/>
                  <a:gd name="T10" fmla="*/ 2147483646 w 315"/>
                  <a:gd name="T11" fmla="*/ 2147483646 h 313"/>
                  <a:gd name="T12" fmla="*/ 2147483646 w 315"/>
                  <a:gd name="T13" fmla="*/ 2147483646 h 313"/>
                  <a:gd name="T14" fmla="*/ 2147483646 w 315"/>
                  <a:gd name="T15" fmla="*/ 2147483646 h 313"/>
                  <a:gd name="T16" fmla="*/ 2147483646 w 315"/>
                  <a:gd name="T17" fmla="*/ 2147483646 h 313"/>
                  <a:gd name="T18" fmla="*/ 2147483646 w 315"/>
                  <a:gd name="T19" fmla="*/ 2147483646 h 313"/>
                  <a:gd name="T20" fmla="*/ 2147483646 w 315"/>
                  <a:gd name="T21" fmla="*/ 2147483646 h 313"/>
                  <a:gd name="T22" fmla="*/ 2147483646 w 315"/>
                  <a:gd name="T23" fmla="*/ 2147483646 h 3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5" h="313">
                    <a:moveTo>
                      <a:pt x="227" y="87"/>
                    </a:moveTo>
                    <a:lnTo>
                      <a:pt x="227" y="87"/>
                    </a:lnTo>
                    <a:cubicBezTo>
                      <a:pt x="172" y="31"/>
                      <a:pt x="97" y="0"/>
                      <a:pt x="20" y="1"/>
                    </a:cubicBezTo>
                    <a:cubicBezTo>
                      <a:pt x="9" y="1"/>
                      <a:pt x="0" y="10"/>
                      <a:pt x="1" y="21"/>
                    </a:cubicBezTo>
                    <a:cubicBezTo>
                      <a:pt x="1" y="32"/>
                      <a:pt x="10" y="41"/>
                      <a:pt x="21" y="41"/>
                    </a:cubicBezTo>
                    <a:cubicBezTo>
                      <a:pt x="21" y="41"/>
                      <a:pt x="22" y="41"/>
                      <a:pt x="23" y="41"/>
                    </a:cubicBezTo>
                    <a:cubicBezTo>
                      <a:pt x="87" y="41"/>
                      <a:pt x="152" y="68"/>
                      <a:pt x="199" y="115"/>
                    </a:cubicBezTo>
                    <a:cubicBezTo>
                      <a:pt x="247" y="163"/>
                      <a:pt x="275" y="228"/>
                      <a:pt x="275" y="293"/>
                    </a:cubicBezTo>
                    <a:cubicBezTo>
                      <a:pt x="274" y="304"/>
                      <a:pt x="283" y="313"/>
                      <a:pt x="294" y="313"/>
                    </a:cubicBezTo>
                    <a:lnTo>
                      <a:pt x="295" y="313"/>
                    </a:lnTo>
                    <a:cubicBezTo>
                      <a:pt x="306" y="313"/>
                      <a:pt x="314" y="304"/>
                      <a:pt x="315" y="293"/>
                    </a:cubicBezTo>
                    <a:cubicBezTo>
                      <a:pt x="315" y="217"/>
                      <a:pt x="283" y="142"/>
                      <a:pt x="227" y="8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9" name="组合 25752"/>
            <p:cNvGrpSpPr>
              <a:grpSpLocks/>
            </p:cNvGrpSpPr>
            <p:nvPr/>
          </p:nvGrpSpPr>
          <p:grpSpPr bwMode="auto">
            <a:xfrm>
              <a:off x="3126267" y="5654721"/>
              <a:ext cx="244622" cy="353021"/>
              <a:chOff x="2192338" y="654050"/>
              <a:chExt cx="446088" cy="652463"/>
            </a:xfrm>
          </p:grpSpPr>
          <p:sp>
            <p:nvSpPr>
              <p:cNvPr id="293" name="Freeform 85"/>
              <p:cNvSpPr>
                <a:spLocks/>
              </p:cNvSpPr>
              <p:nvPr/>
            </p:nvSpPr>
            <p:spPr bwMode="auto">
              <a:xfrm>
                <a:off x="2192338" y="771525"/>
                <a:ext cx="339725" cy="534988"/>
              </a:xfrm>
              <a:custGeom>
                <a:avLst/>
                <a:gdLst>
                  <a:gd name="T0" fmla="*/ 2147483646 w 807"/>
                  <a:gd name="T1" fmla="*/ 0 h 1277"/>
                  <a:gd name="T2" fmla="*/ 2147483646 w 807"/>
                  <a:gd name="T3" fmla="*/ 0 h 1277"/>
                  <a:gd name="T4" fmla="*/ 2147483646 w 807"/>
                  <a:gd name="T5" fmla="*/ 0 h 1277"/>
                  <a:gd name="T6" fmla="*/ 0 w 807"/>
                  <a:gd name="T7" fmla="*/ 2147483646 h 1277"/>
                  <a:gd name="T8" fmla="*/ 0 w 807"/>
                  <a:gd name="T9" fmla="*/ 2147483646 h 1277"/>
                  <a:gd name="T10" fmla="*/ 2147483646 w 807"/>
                  <a:gd name="T11" fmla="*/ 2147483646 h 1277"/>
                  <a:gd name="T12" fmla="*/ 2147483646 w 807"/>
                  <a:gd name="T13" fmla="*/ 2147483646 h 1277"/>
                  <a:gd name="T14" fmla="*/ 2147483646 w 807"/>
                  <a:gd name="T15" fmla="*/ 2147483646 h 1277"/>
                  <a:gd name="T16" fmla="*/ 2147483646 w 807"/>
                  <a:gd name="T17" fmla="*/ 2147483646 h 1277"/>
                  <a:gd name="T18" fmla="*/ 2147483646 w 807"/>
                  <a:gd name="T19" fmla="*/ 2147483646 h 1277"/>
                  <a:gd name="T20" fmla="*/ 2147483646 w 807"/>
                  <a:gd name="T21" fmla="*/ 2147483646 h 1277"/>
                  <a:gd name="T22" fmla="*/ 2147483646 w 807"/>
                  <a:gd name="T23" fmla="*/ 2147483646 h 1277"/>
                  <a:gd name="T24" fmla="*/ 2147483646 w 807"/>
                  <a:gd name="T25" fmla="*/ 2147483646 h 1277"/>
                  <a:gd name="T26" fmla="*/ 2147483646 w 807"/>
                  <a:gd name="T27" fmla="*/ 2147483646 h 1277"/>
                  <a:gd name="T28" fmla="*/ 2147483646 w 807"/>
                  <a:gd name="T29" fmla="*/ 2147483646 h 1277"/>
                  <a:gd name="T30" fmla="*/ 2147483646 w 807"/>
                  <a:gd name="T31" fmla="*/ 2147483646 h 1277"/>
                  <a:gd name="T32" fmla="*/ 2147483646 w 807"/>
                  <a:gd name="T33" fmla="*/ 2147483646 h 1277"/>
                  <a:gd name="T34" fmla="*/ 2147483646 w 807"/>
                  <a:gd name="T35" fmla="*/ 2147483646 h 1277"/>
                  <a:gd name="T36" fmla="*/ 2147483646 w 807"/>
                  <a:gd name="T37" fmla="*/ 2147483646 h 1277"/>
                  <a:gd name="T38" fmla="*/ 2147483646 w 807"/>
                  <a:gd name="T39" fmla="*/ 2147483646 h 1277"/>
                  <a:gd name="T40" fmla="*/ 2147483646 w 807"/>
                  <a:gd name="T41" fmla="*/ 2147483646 h 1277"/>
                  <a:gd name="T42" fmla="*/ 2147483646 w 807"/>
                  <a:gd name="T43" fmla="*/ 2147483646 h 1277"/>
                  <a:gd name="T44" fmla="*/ 2147483646 w 807"/>
                  <a:gd name="T45" fmla="*/ 2147483646 h 1277"/>
                  <a:gd name="T46" fmla="*/ 2147483646 w 807"/>
                  <a:gd name="T47" fmla="*/ 2147483646 h 1277"/>
                  <a:gd name="T48" fmla="*/ 2147483646 w 807"/>
                  <a:gd name="T49" fmla="*/ 2147483646 h 1277"/>
                  <a:gd name="T50" fmla="*/ 2147483646 w 807"/>
                  <a:gd name="T51" fmla="*/ 2147483646 h 1277"/>
                  <a:gd name="T52" fmla="*/ 2147483646 w 807"/>
                  <a:gd name="T53" fmla="*/ 2147483646 h 1277"/>
                  <a:gd name="T54" fmla="*/ 2147483646 w 807"/>
                  <a:gd name="T55" fmla="*/ 0 h 12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07" h="1277">
                    <a:moveTo>
                      <a:pt x="710" y="0"/>
                    </a:moveTo>
                    <a:lnTo>
                      <a:pt x="710" y="0"/>
                    </a:lnTo>
                    <a:lnTo>
                      <a:pt x="97" y="0"/>
                    </a:lnTo>
                    <a:cubicBezTo>
                      <a:pt x="43" y="0"/>
                      <a:pt x="0" y="43"/>
                      <a:pt x="0" y="97"/>
                    </a:cubicBezTo>
                    <a:lnTo>
                      <a:pt x="0" y="1147"/>
                    </a:lnTo>
                    <a:cubicBezTo>
                      <a:pt x="0" y="1200"/>
                      <a:pt x="43" y="1244"/>
                      <a:pt x="97" y="1244"/>
                    </a:cubicBezTo>
                    <a:lnTo>
                      <a:pt x="401" y="1244"/>
                    </a:lnTo>
                    <a:cubicBezTo>
                      <a:pt x="409" y="1263"/>
                      <a:pt x="428" y="1277"/>
                      <a:pt x="450" y="1277"/>
                    </a:cubicBezTo>
                    <a:cubicBezTo>
                      <a:pt x="480" y="1277"/>
                      <a:pt x="504" y="1253"/>
                      <a:pt x="504" y="1224"/>
                    </a:cubicBezTo>
                    <a:cubicBezTo>
                      <a:pt x="504" y="1194"/>
                      <a:pt x="480" y="1170"/>
                      <a:pt x="450" y="1170"/>
                    </a:cubicBezTo>
                    <a:cubicBezTo>
                      <a:pt x="428" y="1170"/>
                      <a:pt x="409" y="1184"/>
                      <a:pt x="401" y="1204"/>
                    </a:cubicBezTo>
                    <a:lnTo>
                      <a:pt x="97" y="1204"/>
                    </a:lnTo>
                    <a:cubicBezTo>
                      <a:pt x="65" y="1204"/>
                      <a:pt x="40" y="1178"/>
                      <a:pt x="40" y="1147"/>
                    </a:cubicBezTo>
                    <a:lnTo>
                      <a:pt x="40" y="97"/>
                    </a:lnTo>
                    <a:cubicBezTo>
                      <a:pt x="40" y="65"/>
                      <a:pt x="65" y="40"/>
                      <a:pt x="97" y="40"/>
                    </a:cubicBezTo>
                    <a:lnTo>
                      <a:pt x="710" y="40"/>
                    </a:lnTo>
                    <a:cubicBezTo>
                      <a:pt x="741" y="40"/>
                      <a:pt x="767" y="65"/>
                      <a:pt x="767" y="97"/>
                    </a:cubicBezTo>
                    <a:lnTo>
                      <a:pt x="767" y="1147"/>
                    </a:lnTo>
                    <a:cubicBezTo>
                      <a:pt x="767" y="1178"/>
                      <a:pt x="741" y="1204"/>
                      <a:pt x="710" y="1204"/>
                    </a:cubicBezTo>
                    <a:lnTo>
                      <a:pt x="662" y="1204"/>
                    </a:lnTo>
                    <a:cubicBezTo>
                      <a:pt x="654" y="1184"/>
                      <a:pt x="635" y="1170"/>
                      <a:pt x="612" y="1170"/>
                    </a:cubicBezTo>
                    <a:cubicBezTo>
                      <a:pt x="583" y="1170"/>
                      <a:pt x="559" y="1194"/>
                      <a:pt x="559" y="1224"/>
                    </a:cubicBezTo>
                    <a:cubicBezTo>
                      <a:pt x="559" y="1253"/>
                      <a:pt x="583" y="1277"/>
                      <a:pt x="612" y="1277"/>
                    </a:cubicBezTo>
                    <a:cubicBezTo>
                      <a:pt x="635" y="1277"/>
                      <a:pt x="654" y="1263"/>
                      <a:pt x="662" y="1244"/>
                    </a:cubicBezTo>
                    <a:lnTo>
                      <a:pt x="710" y="1244"/>
                    </a:lnTo>
                    <a:cubicBezTo>
                      <a:pt x="763" y="1244"/>
                      <a:pt x="807" y="1200"/>
                      <a:pt x="807" y="1147"/>
                    </a:cubicBezTo>
                    <a:lnTo>
                      <a:pt x="807" y="97"/>
                    </a:lnTo>
                    <a:cubicBezTo>
                      <a:pt x="807" y="43"/>
                      <a:pt x="763" y="0"/>
                      <a:pt x="710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Freeform 86"/>
              <p:cNvSpPr>
                <a:spLocks/>
              </p:cNvSpPr>
              <p:nvPr/>
            </p:nvSpPr>
            <p:spPr bwMode="auto">
              <a:xfrm>
                <a:off x="2343150" y="1195388"/>
                <a:ext cx="38100" cy="36513"/>
              </a:xfrm>
              <a:custGeom>
                <a:avLst/>
                <a:gdLst>
                  <a:gd name="T0" fmla="*/ 0 w 91"/>
                  <a:gd name="T1" fmla="*/ 2147483646 h 90"/>
                  <a:gd name="T2" fmla="*/ 0 w 91"/>
                  <a:gd name="T3" fmla="*/ 2147483646 h 90"/>
                  <a:gd name="T4" fmla="*/ 2147483646 w 91"/>
                  <a:gd name="T5" fmla="*/ 2147483646 h 90"/>
                  <a:gd name="T6" fmla="*/ 2147483646 w 91"/>
                  <a:gd name="T7" fmla="*/ 2147483646 h 90"/>
                  <a:gd name="T8" fmla="*/ 2147483646 w 91"/>
                  <a:gd name="T9" fmla="*/ 0 h 90"/>
                  <a:gd name="T10" fmla="*/ 0 w 91"/>
                  <a:gd name="T11" fmla="*/ 2147483646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1" h="90">
                    <a:moveTo>
                      <a:pt x="0" y="45"/>
                    </a:moveTo>
                    <a:lnTo>
                      <a:pt x="0" y="45"/>
                    </a:ln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5" name="Freeform 87"/>
              <p:cNvSpPr>
                <a:spLocks noEditPoints="1"/>
              </p:cNvSpPr>
              <p:nvPr/>
            </p:nvSpPr>
            <p:spPr bwMode="auto">
              <a:xfrm>
                <a:off x="2243138" y="827088"/>
                <a:ext cx="244475" cy="342900"/>
              </a:xfrm>
              <a:custGeom>
                <a:avLst/>
                <a:gdLst>
                  <a:gd name="T0" fmla="*/ 2147483646 w 580"/>
                  <a:gd name="T1" fmla="*/ 2147483646 h 818"/>
                  <a:gd name="T2" fmla="*/ 2147483646 w 580"/>
                  <a:gd name="T3" fmla="*/ 2147483646 h 818"/>
                  <a:gd name="T4" fmla="*/ 2147483646 w 580"/>
                  <a:gd name="T5" fmla="*/ 2147483646 h 818"/>
                  <a:gd name="T6" fmla="*/ 2147483646 w 580"/>
                  <a:gd name="T7" fmla="*/ 2147483646 h 818"/>
                  <a:gd name="T8" fmla="*/ 2147483646 w 580"/>
                  <a:gd name="T9" fmla="*/ 2147483646 h 818"/>
                  <a:gd name="T10" fmla="*/ 2147483646 w 580"/>
                  <a:gd name="T11" fmla="*/ 2147483646 h 818"/>
                  <a:gd name="T12" fmla="*/ 2147483646 w 580"/>
                  <a:gd name="T13" fmla="*/ 2147483646 h 818"/>
                  <a:gd name="T14" fmla="*/ 2147483646 w 580"/>
                  <a:gd name="T15" fmla="*/ 2147483646 h 818"/>
                  <a:gd name="T16" fmla="*/ 2147483646 w 580"/>
                  <a:gd name="T17" fmla="*/ 2147483646 h 818"/>
                  <a:gd name="T18" fmla="*/ 2147483646 w 580"/>
                  <a:gd name="T19" fmla="*/ 2147483646 h 818"/>
                  <a:gd name="T20" fmla="*/ 2147483646 w 580"/>
                  <a:gd name="T21" fmla="*/ 2147483646 h 818"/>
                  <a:gd name="T22" fmla="*/ 2147483646 w 580"/>
                  <a:gd name="T23" fmla="*/ 2147483646 h 818"/>
                  <a:gd name="T24" fmla="*/ 2147483646 w 580"/>
                  <a:gd name="T25" fmla="*/ 2147483646 h 818"/>
                  <a:gd name="T26" fmla="*/ 2147483646 w 580"/>
                  <a:gd name="T27" fmla="*/ 0 h 818"/>
                  <a:gd name="T28" fmla="*/ 2147483646 w 580"/>
                  <a:gd name="T29" fmla="*/ 0 h 818"/>
                  <a:gd name="T30" fmla="*/ 0 w 580"/>
                  <a:gd name="T31" fmla="*/ 2147483646 h 818"/>
                  <a:gd name="T32" fmla="*/ 0 w 580"/>
                  <a:gd name="T33" fmla="*/ 2147483646 h 818"/>
                  <a:gd name="T34" fmla="*/ 2147483646 w 580"/>
                  <a:gd name="T35" fmla="*/ 2147483646 h 818"/>
                  <a:gd name="T36" fmla="*/ 2147483646 w 580"/>
                  <a:gd name="T37" fmla="*/ 2147483646 h 818"/>
                  <a:gd name="T38" fmla="*/ 2147483646 w 580"/>
                  <a:gd name="T39" fmla="*/ 2147483646 h 8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80" h="818">
                    <a:moveTo>
                      <a:pt x="26" y="751"/>
                    </a:moveTo>
                    <a:lnTo>
                      <a:pt x="26" y="751"/>
                    </a:lnTo>
                    <a:lnTo>
                      <a:pt x="26" y="67"/>
                    </a:lnTo>
                    <a:cubicBezTo>
                      <a:pt x="26" y="45"/>
                      <a:pt x="44" y="27"/>
                      <a:pt x="66" y="27"/>
                    </a:cubicBezTo>
                    <a:lnTo>
                      <a:pt x="513" y="27"/>
                    </a:lnTo>
                    <a:cubicBezTo>
                      <a:pt x="535" y="27"/>
                      <a:pt x="553" y="45"/>
                      <a:pt x="553" y="67"/>
                    </a:cubicBezTo>
                    <a:lnTo>
                      <a:pt x="553" y="751"/>
                    </a:lnTo>
                    <a:cubicBezTo>
                      <a:pt x="553" y="773"/>
                      <a:pt x="535" y="791"/>
                      <a:pt x="513" y="791"/>
                    </a:cubicBezTo>
                    <a:lnTo>
                      <a:pt x="66" y="791"/>
                    </a:lnTo>
                    <a:cubicBezTo>
                      <a:pt x="44" y="791"/>
                      <a:pt x="26" y="773"/>
                      <a:pt x="26" y="751"/>
                    </a:cubicBezTo>
                    <a:close/>
                    <a:moveTo>
                      <a:pt x="580" y="751"/>
                    </a:moveTo>
                    <a:lnTo>
                      <a:pt x="580" y="751"/>
                    </a:lnTo>
                    <a:lnTo>
                      <a:pt x="580" y="67"/>
                    </a:lnTo>
                    <a:cubicBezTo>
                      <a:pt x="580" y="30"/>
                      <a:pt x="550" y="0"/>
                      <a:pt x="513" y="0"/>
                    </a:cubicBezTo>
                    <a:lnTo>
                      <a:pt x="66" y="0"/>
                    </a:lnTo>
                    <a:cubicBezTo>
                      <a:pt x="30" y="0"/>
                      <a:pt x="0" y="30"/>
                      <a:pt x="0" y="67"/>
                    </a:cubicBezTo>
                    <a:lnTo>
                      <a:pt x="0" y="751"/>
                    </a:lnTo>
                    <a:cubicBezTo>
                      <a:pt x="0" y="788"/>
                      <a:pt x="30" y="818"/>
                      <a:pt x="66" y="818"/>
                    </a:cubicBezTo>
                    <a:lnTo>
                      <a:pt x="513" y="818"/>
                    </a:lnTo>
                    <a:cubicBezTo>
                      <a:pt x="550" y="818"/>
                      <a:pt x="580" y="788"/>
                      <a:pt x="580" y="751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6" name="Freeform 88"/>
              <p:cNvSpPr>
                <a:spLocks/>
              </p:cNvSpPr>
              <p:nvPr/>
            </p:nvSpPr>
            <p:spPr bwMode="auto">
              <a:xfrm>
                <a:off x="2501900" y="711200"/>
                <a:ext cx="79375" cy="79375"/>
              </a:xfrm>
              <a:custGeom>
                <a:avLst/>
                <a:gdLst>
                  <a:gd name="T0" fmla="*/ 2147483646 w 189"/>
                  <a:gd name="T1" fmla="*/ 0 h 188"/>
                  <a:gd name="T2" fmla="*/ 2147483646 w 189"/>
                  <a:gd name="T3" fmla="*/ 0 h 188"/>
                  <a:gd name="T4" fmla="*/ 0 w 189"/>
                  <a:gd name="T5" fmla="*/ 2147483646 h 188"/>
                  <a:gd name="T6" fmla="*/ 2147483646 w 189"/>
                  <a:gd name="T7" fmla="*/ 2147483646 h 188"/>
                  <a:gd name="T8" fmla="*/ 2147483646 w 189"/>
                  <a:gd name="T9" fmla="*/ 2147483646 h 188"/>
                  <a:gd name="T10" fmla="*/ 2147483646 w 189"/>
                  <a:gd name="T11" fmla="*/ 2147483646 h 188"/>
                  <a:gd name="T12" fmla="*/ 2147483646 w 189"/>
                  <a:gd name="T13" fmla="*/ 2147483646 h 188"/>
                  <a:gd name="T14" fmla="*/ 2147483646 w 189"/>
                  <a:gd name="T15" fmla="*/ 2147483646 h 188"/>
                  <a:gd name="T16" fmla="*/ 2147483646 w 189"/>
                  <a:gd name="T17" fmla="*/ 2147483646 h 188"/>
                  <a:gd name="T18" fmla="*/ 2147483646 w 189"/>
                  <a:gd name="T19" fmla="*/ 2147483646 h 188"/>
                  <a:gd name="T20" fmla="*/ 2147483646 w 189"/>
                  <a:gd name="T21" fmla="*/ 0 h 1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88">
                    <a:moveTo>
                      <a:pt x="21" y="0"/>
                    </a:moveTo>
                    <a:lnTo>
                      <a:pt x="21" y="0"/>
                    </a:lnTo>
                    <a:cubicBezTo>
                      <a:pt x="10" y="0"/>
                      <a:pt x="1" y="8"/>
                      <a:pt x="0" y="19"/>
                    </a:cubicBezTo>
                    <a:cubicBezTo>
                      <a:pt x="0" y="30"/>
                      <a:pt x="8" y="40"/>
                      <a:pt x="19" y="40"/>
                    </a:cubicBezTo>
                    <a:cubicBezTo>
                      <a:pt x="50" y="42"/>
                      <a:pt x="82" y="57"/>
                      <a:pt x="107" y="82"/>
                    </a:cubicBezTo>
                    <a:cubicBezTo>
                      <a:pt x="131" y="106"/>
                      <a:pt x="146" y="138"/>
                      <a:pt x="148" y="169"/>
                    </a:cubicBezTo>
                    <a:cubicBezTo>
                      <a:pt x="149" y="180"/>
                      <a:pt x="158" y="188"/>
                      <a:pt x="168" y="188"/>
                    </a:cubicBezTo>
                    <a:cubicBezTo>
                      <a:pt x="169" y="188"/>
                      <a:pt x="169" y="188"/>
                      <a:pt x="170" y="188"/>
                    </a:cubicBezTo>
                    <a:cubicBezTo>
                      <a:pt x="181" y="187"/>
                      <a:pt x="189" y="177"/>
                      <a:pt x="188" y="166"/>
                    </a:cubicBezTo>
                    <a:cubicBezTo>
                      <a:pt x="186" y="125"/>
                      <a:pt x="167" y="85"/>
                      <a:pt x="135" y="53"/>
                    </a:cubicBezTo>
                    <a:cubicBezTo>
                      <a:pt x="103" y="22"/>
                      <a:pt x="63" y="3"/>
                      <a:pt x="2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Freeform 89"/>
              <p:cNvSpPr>
                <a:spLocks/>
              </p:cNvSpPr>
              <p:nvPr/>
            </p:nvSpPr>
            <p:spPr bwMode="auto">
              <a:xfrm>
                <a:off x="2506663" y="654050"/>
                <a:ext cx="131763" cy="131763"/>
              </a:xfrm>
              <a:custGeom>
                <a:avLst/>
                <a:gdLst>
                  <a:gd name="T0" fmla="*/ 2147483646 w 315"/>
                  <a:gd name="T1" fmla="*/ 2147483646 h 313"/>
                  <a:gd name="T2" fmla="*/ 2147483646 w 315"/>
                  <a:gd name="T3" fmla="*/ 2147483646 h 313"/>
                  <a:gd name="T4" fmla="*/ 2147483646 w 315"/>
                  <a:gd name="T5" fmla="*/ 2147483646 h 313"/>
                  <a:gd name="T6" fmla="*/ 2147483646 w 315"/>
                  <a:gd name="T7" fmla="*/ 2147483646 h 313"/>
                  <a:gd name="T8" fmla="*/ 2147483646 w 315"/>
                  <a:gd name="T9" fmla="*/ 2147483646 h 313"/>
                  <a:gd name="T10" fmla="*/ 2147483646 w 315"/>
                  <a:gd name="T11" fmla="*/ 2147483646 h 313"/>
                  <a:gd name="T12" fmla="*/ 2147483646 w 315"/>
                  <a:gd name="T13" fmla="*/ 2147483646 h 313"/>
                  <a:gd name="T14" fmla="*/ 2147483646 w 315"/>
                  <a:gd name="T15" fmla="*/ 2147483646 h 313"/>
                  <a:gd name="T16" fmla="*/ 2147483646 w 315"/>
                  <a:gd name="T17" fmla="*/ 2147483646 h 313"/>
                  <a:gd name="T18" fmla="*/ 2147483646 w 315"/>
                  <a:gd name="T19" fmla="*/ 2147483646 h 313"/>
                  <a:gd name="T20" fmla="*/ 2147483646 w 315"/>
                  <a:gd name="T21" fmla="*/ 2147483646 h 313"/>
                  <a:gd name="T22" fmla="*/ 2147483646 w 315"/>
                  <a:gd name="T23" fmla="*/ 2147483646 h 3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5" h="313">
                    <a:moveTo>
                      <a:pt x="227" y="87"/>
                    </a:moveTo>
                    <a:lnTo>
                      <a:pt x="227" y="87"/>
                    </a:lnTo>
                    <a:cubicBezTo>
                      <a:pt x="172" y="31"/>
                      <a:pt x="97" y="0"/>
                      <a:pt x="20" y="1"/>
                    </a:cubicBezTo>
                    <a:cubicBezTo>
                      <a:pt x="9" y="1"/>
                      <a:pt x="0" y="10"/>
                      <a:pt x="1" y="21"/>
                    </a:cubicBezTo>
                    <a:cubicBezTo>
                      <a:pt x="1" y="32"/>
                      <a:pt x="10" y="41"/>
                      <a:pt x="21" y="41"/>
                    </a:cubicBezTo>
                    <a:cubicBezTo>
                      <a:pt x="21" y="41"/>
                      <a:pt x="22" y="41"/>
                      <a:pt x="23" y="41"/>
                    </a:cubicBezTo>
                    <a:cubicBezTo>
                      <a:pt x="87" y="41"/>
                      <a:pt x="152" y="68"/>
                      <a:pt x="199" y="115"/>
                    </a:cubicBezTo>
                    <a:cubicBezTo>
                      <a:pt x="247" y="163"/>
                      <a:pt x="275" y="228"/>
                      <a:pt x="275" y="293"/>
                    </a:cubicBezTo>
                    <a:cubicBezTo>
                      <a:pt x="274" y="304"/>
                      <a:pt x="283" y="313"/>
                      <a:pt x="294" y="313"/>
                    </a:cubicBezTo>
                    <a:lnTo>
                      <a:pt x="295" y="313"/>
                    </a:lnTo>
                    <a:cubicBezTo>
                      <a:pt x="306" y="313"/>
                      <a:pt x="314" y="304"/>
                      <a:pt x="315" y="293"/>
                    </a:cubicBezTo>
                    <a:cubicBezTo>
                      <a:pt x="315" y="217"/>
                      <a:pt x="283" y="142"/>
                      <a:pt x="227" y="8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2" name="矩形 211"/>
            <p:cNvSpPr/>
            <p:nvPr/>
          </p:nvSpPr>
          <p:spPr>
            <a:xfrm>
              <a:off x="5759833" y="4332616"/>
              <a:ext cx="1837055" cy="42810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342763" indent="-114254" defTabSz="914034" eaLnBrk="1" hangingPunct="1">
                <a:lnSpc>
                  <a:spcPct val="110000"/>
                </a:lnSpc>
                <a:defRPr/>
              </a:pPr>
              <a:r>
                <a:rPr lang="en-US" altLang="zh-CN" sz="8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Perception of media level characteristics  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550321" y="3819875"/>
              <a:ext cx="1018974" cy="635720"/>
              <a:chOff x="9320152" y="4967300"/>
              <a:chExt cx="1227679" cy="109134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20152" y="5002849"/>
                <a:ext cx="1227679" cy="97325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Rectangle 93"/>
              <p:cNvSpPr/>
              <p:nvPr/>
            </p:nvSpPr>
            <p:spPr bwMode="auto">
              <a:xfrm>
                <a:off x="9366695" y="4967300"/>
                <a:ext cx="1181136" cy="10913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034" eaLnBrk="1" hangingPunct="1">
                  <a:buClr>
                    <a:srgbClr val="CC9900"/>
                  </a:buClr>
                  <a:defRPr/>
                </a:pPr>
                <a:r>
                  <a:rPr lang="en-US" altLang="zh-CN" sz="10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</a:t>
                </a:r>
                <a:r>
                  <a:rPr lang="en-US" altLang="zh-CN" sz="1000" kern="0" dirty="0" err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edia</a:t>
                </a:r>
                <a:r>
                  <a:rPr lang="zh-CN" altLang="en-US" sz="10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1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34" eaLnBrk="1" hangingPunct="1">
                  <a:buClr>
                    <a:srgbClr val="CC9900"/>
                  </a:buClr>
                  <a:defRPr/>
                </a:pPr>
                <a:r>
                  <a:rPr lang="en-US" altLang="zh-CN" sz="10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Application server</a:t>
                </a:r>
                <a:endParaRPr lang="en-US" altLang="zh-CN" sz="6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0" name="Rectangle 93"/>
            <p:cNvSpPr/>
            <p:nvPr/>
          </p:nvSpPr>
          <p:spPr bwMode="auto">
            <a:xfrm>
              <a:off x="5700124" y="4812822"/>
              <a:ext cx="918179" cy="435789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SMF</a:t>
              </a:r>
            </a:p>
          </p:txBody>
        </p:sp>
        <p:sp>
          <p:nvSpPr>
            <p:cNvPr id="221" name="Rectangle 93"/>
            <p:cNvSpPr/>
            <p:nvPr/>
          </p:nvSpPr>
          <p:spPr bwMode="auto">
            <a:xfrm>
              <a:off x="8651116" y="4812821"/>
              <a:ext cx="918179" cy="435789"/>
            </a:xfrm>
            <a:prstGeom prst="rect">
              <a:avLst/>
            </a:prstGeom>
            <a:solidFill>
              <a:srgbClr val="6BB76D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AF</a:t>
              </a:r>
            </a:p>
          </p:txBody>
        </p:sp>
        <p:sp>
          <p:nvSpPr>
            <p:cNvPr id="224" name="Left-Right Arrow 19"/>
            <p:cNvSpPr/>
            <p:nvPr/>
          </p:nvSpPr>
          <p:spPr bwMode="auto">
            <a:xfrm>
              <a:off x="4623380" y="5582642"/>
              <a:ext cx="3298110" cy="331358"/>
            </a:xfrm>
            <a:prstGeom prst="leftRightArrow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117" tIns="39560" rIns="79117" bIns="3956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 defTabSz="800815" eaLnBrk="1" hangingPunct="1">
                <a:defRPr/>
              </a:pPr>
              <a:endParaRPr lang="zh-CN" alt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6" name="组合 771"/>
            <p:cNvGrpSpPr>
              <a:grpSpLocks/>
            </p:cNvGrpSpPr>
            <p:nvPr/>
          </p:nvGrpSpPr>
          <p:grpSpPr bwMode="auto">
            <a:xfrm>
              <a:off x="4070377" y="5176975"/>
              <a:ext cx="686188" cy="749276"/>
              <a:chOff x="1814513" y="3687763"/>
              <a:chExt cx="752475" cy="706438"/>
            </a:xfrm>
          </p:grpSpPr>
          <p:sp>
            <p:nvSpPr>
              <p:cNvPr id="230" name="Freeform 445"/>
              <p:cNvSpPr>
                <a:spLocks/>
              </p:cNvSpPr>
              <p:nvPr/>
            </p:nvSpPr>
            <p:spPr bwMode="auto">
              <a:xfrm>
                <a:off x="2168525" y="3922713"/>
                <a:ext cx="222250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494" y="1124"/>
                    </a:moveTo>
                    <a:lnTo>
                      <a:pt x="494" y="1124"/>
                    </a:lnTo>
                    <a:cubicBezTo>
                      <a:pt x="481" y="1124"/>
                      <a:pt x="469" y="1116"/>
                      <a:pt x="464" y="1104"/>
                    </a:cubicBezTo>
                    <a:lnTo>
                      <a:pt x="7" y="51"/>
                    </a:lnTo>
                    <a:cubicBezTo>
                      <a:pt x="0" y="34"/>
                      <a:pt x="8" y="15"/>
                      <a:pt x="25" y="7"/>
                    </a:cubicBezTo>
                    <a:cubicBezTo>
                      <a:pt x="41" y="0"/>
                      <a:pt x="61" y="8"/>
                      <a:pt x="68" y="25"/>
                    </a:cubicBezTo>
                    <a:lnTo>
                      <a:pt x="525" y="1077"/>
                    </a:lnTo>
                    <a:cubicBezTo>
                      <a:pt x="532" y="1094"/>
                      <a:pt x="524" y="1114"/>
                      <a:pt x="507" y="1121"/>
                    </a:cubicBezTo>
                    <a:cubicBezTo>
                      <a:pt x="503" y="1123"/>
                      <a:pt x="499" y="1124"/>
                      <a:pt x="494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1" name="Freeform 446"/>
              <p:cNvSpPr>
                <a:spLocks/>
              </p:cNvSpPr>
              <p:nvPr/>
            </p:nvSpPr>
            <p:spPr bwMode="auto">
              <a:xfrm>
                <a:off x="1976438" y="3922713"/>
                <a:ext cx="223838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37" y="1124"/>
                    </a:moveTo>
                    <a:lnTo>
                      <a:pt x="37" y="1124"/>
                    </a:lnTo>
                    <a:cubicBezTo>
                      <a:pt x="33" y="1124"/>
                      <a:pt x="28" y="1123"/>
                      <a:pt x="24" y="1121"/>
                    </a:cubicBezTo>
                    <a:cubicBezTo>
                      <a:pt x="7" y="1114"/>
                      <a:pt x="0" y="1094"/>
                      <a:pt x="7" y="1077"/>
                    </a:cubicBezTo>
                    <a:lnTo>
                      <a:pt x="463" y="25"/>
                    </a:lnTo>
                    <a:cubicBezTo>
                      <a:pt x="471" y="8"/>
                      <a:pt x="490" y="0"/>
                      <a:pt x="507" y="7"/>
                    </a:cubicBezTo>
                    <a:cubicBezTo>
                      <a:pt x="524" y="15"/>
                      <a:pt x="532" y="34"/>
                      <a:pt x="524" y="51"/>
                    </a:cubicBezTo>
                    <a:lnTo>
                      <a:pt x="68" y="1104"/>
                    </a:lnTo>
                    <a:cubicBezTo>
                      <a:pt x="63" y="1116"/>
                      <a:pt x="50" y="1124"/>
                      <a:pt x="37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2" name="Freeform 447"/>
              <p:cNvSpPr>
                <a:spLocks/>
              </p:cNvSpPr>
              <p:nvPr/>
            </p:nvSpPr>
            <p:spPr bwMode="auto">
              <a:xfrm>
                <a:off x="2136775" y="3841750"/>
                <a:ext cx="93663" cy="93663"/>
              </a:xfrm>
              <a:custGeom>
                <a:avLst/>
                <a:gdLst>
                  <a:gd name="T0" fmla="*/ 2147483646 w 225"/>
                  <a:gd name="T1" fmla="*/ 2147483646 h 225"/>
                  <a:gd name="T2" fmla="*/ 2147483646 w 225"/>
                  <a:gd name="T3" fmla="*/ 2147483646 h 225"/>
                  <a:gd name="T4" fmla="*/ 2147483646 w 225"/>
                  <a:gd name="T5" fmla="*/ 2147483646 h 225"/>
                  <a:gd name="T6" fmla="*/ 0 w 225"/>
                  <a:gd name="T7" fmla="*/ 2147483646 h 225"/>
                  <a:gd name="T8" fmla="*/ 2147483646 w 225"/>
                  <a:gd name="T9" fmla="*/ 0 h 225"/>
                  <a:gd name="T10" fmla="*/ 2147483646 w 225"/>
                  <a:gd name="T11" fmla="*/ 214748364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225"/>
                  <a:gd name="T20" fmla="*/ 225 w 225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225">
                    <a:moveTo>
                      <a:pt x="225" y="112"/>
                    </a:moveTo>
                    <a:lnTo>
                      <a:pt x="225" y="112"/>
                    </a:lnTo>
                    <a:cubicBezTo>
                      <a:pt x="225" y="175"/>
                      <a:pt x="175" y="225"/>
                      <a:pt x="113" y="225"/>
                    </a:cubicBezTo>
                    <a:cubicBezTo>
                      <a:pt x="51" y="225"/>
                      <a:pt x="0" y="175"/>
                      <a:pt x="0" y="112"/>
                    </a:cubicBezTo>
                    <a:cubicBezTo>
                      <a:pt x="0" y="50"/>
                      <a:pt x="51" y="0"/>
                      <a:pt x="113" y="0"/>
                    </a:cubicBezTo>
                    <a:cubicBezTo>
                      <a:pt x="175" y="0"/>
                      <a:pt x="225" y="50"/>
                      <a:pt x="225" y="11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3" name="Freeform 448"/>
              <p:cNvSpPr>
                <a:spLocks/>
              </p:cNvSpPr>
              <p:nvPr/>
            </p:nvSpPr>
            <p:spPr bwMode="auto">
              <a:xfrm>
                <a:off x="1814513" y="3687763"/>
                <a:ext cx="111125" cy="398463"/>
              </a:xfrm>
              <a:custGeom>
                <a:avLst/>
                <a:gdLst>
                  <a:gd name="T0" fmla="*/ 2147483646 w 268"/>
                  <a:gd name="T1" fmla="*/ 2147483646 h 949"/>
                  <a:gd name="T2" fmla="*/ 2147483646 w 268"/>
                  <a:gd name="T3" fmla="*/ 2147483646 h 949"/>
                  <a:gd name="T4" fmla="*/ 2147483646 w 268"/>
                  <a:gd name="T5" fmla="*/ 2147483646 h 949"/>
                  <a:gd name="T6" fmla="*/ 0 w 268"/>
                  <a:gd name="T7" fmla="*/ 2147483646 h 949"/>
                  <a:gd name="T8" fmla="*/ 2147483646 w 268"/>
                  <a:gd name="T9" fmla="*/ 2147483646 h 949"/>
                  <a:gd name="T10" fmla="*/ 2147483646 w 268"/>
                  <a:gd name="T11" fmla="*/ 2147483646 h 949"/>
                  <a:gd name="T12" fmla="*/ 2147483646 w 268"/>
                  <a:gd name="T13" fmla="*/ 2147483646 h 949"/>
                  <a:gd name="T14" fmla="*/ 2147483646 w 268"/>
                  <a:gd name="T15" fmla="*/ 2147483646 h 949"/>
                  <a:gd name="T16" fmla="*/ 2147483646 w 268"/>
                  <a:gd name="T17" fmla="*/ 2147483646 h 949"/>
                  <a:gd name="T18" fmla="*/ 2147483646 w 268"/>
                  <a:gd name="T19" fmla="*/ 2147483646 h 949"/>
                  <a:gd name="T20" fmla="*/ 2147483646 w 268"/>
                  <a:gd name="T21" fmla="*/ 2147483646 h 9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8"/>
                  <a:gd name="T34" fmla="*/ 0 h 949"/>
                  <a:gd name="T35" fmla="*/ 268 w 268"/>
                  <a:gd name="T36" fmla="*/ 949 h 94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8" h="949">
                    <a:moveTo>
                      <a:pt x="231" y="949"/>
                    </a:moveTo>
                    <a:lnTo>
                      <a:pt x="231" y="949"/>
                    </a:lnTo>
                    <a:cubicBezTo>
                      <a:pt x="223" y="949"/>
                      <a:pt x="216" y="947"/>
                      <a:pt x="209" y="941"/>
                    </a:cubicBezTo>
                    <a:cubicBezTo>
                      <a:pt x="76" y="826"/>
                      <a:pt x="0" y="657"/>
                      <a:pt x="0" y="476"/>
                    </a:cubicBezTo>
                    <a:cubicBezTo>
                      <a:pt x="0" y="296"/>
                      <a:pt x="76" y="127"/>
                      <a:pt x="209" y="12"/>
                    </a:cubicBezTo>
                    <a:cubicBezTo>
                      <a:pt x="223" y="0"/>
                      <a:pt x="244" y="1"/>
                      <a:pt x="256" y="15"/>
                    </a:cubicBezTo>
                    <a:cubicBezTo>
                      <a:pt x="268" y="29"/>
                      <a:pt x="267" y="50"/>
                      <a:pt x="253" y="62"/>
                    </a:cubicBezTo>
                    <a:cubicBezTo>
                      <a:pt x="134" y="164"/>
                      <a:pt x="66" y="315"/>
                      <a:pt x="66" y="476"/>
                    </a:cubicBezTo>
                    <a:cubicBezTo>
                      <a:pt x="66" y="637"/>
                      <a:pt x="134" y="788"/>
                      <a:pt x="253" y="891"/>
                    </a:cubicBezTo>
                    <a:cubicBezTo>
                      <a:pt x="267" y="903"/>
                      <a:pt x="268" y="924"/>
                      <a:pt x="256" y="938"/>
                    </a:cubicBezTo>
                    <a:cubicBezTo>
                      <a:pt x="250" y="945"/>
                      <a:pt x="241" y="949"/>
                      <a:pt x="231" y="94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4" name="Freeform 449"/>
              <p:cNvSpPr>
                <a:spLocks/>
              </p:cNvSpPr>
              <p:nvPr/>
            </p:nvSpPr>
            <p:spPr bwMode="auto">
              <a:xfrm>
                <a:off x="1911350" y="3740150"/>
                <a:ext cx="90488" cy="295275"/>
              </a:xfrm>
              <a:custGeom>
                <a:avLst/>
                <a:gdLst>
                  <a:gd name="T0" fmla="*/ 2147483646 w 213"/>
                  <a:gd name="T1" fmla="*/ 2147483646 h 703"/>
                  <a:gd name="T2" fmla="*/ 2147483646 w 213"/>
                  <a:gd name="T3" fmla="*/ 2147483646 h 703"/>
                  <a:gd name="T4" fmla="*/ 2147483646 w 213"/>
                  <a:gd name="T5" fmla="*/ 2147483646 h 703"/>
                  <a:gd name="T6" fmla="*/ 0 w 213"/>
                  <a:gd name="T7" fmla="*/ 2147483646 h 703"/>
                  <a:gd name="T8" fmla="*/ 2147483646 w 213"/>
                  <a:gd name="T9" fmla="*/ 2147483646 h 703"/>
                  <a:gd name="T10" fmla="*/ 2147483646 w 213"/>
                  <a:gd name="T11" fmla="*/ 2147483646 h 703"/>
                  <a:gd name="T12" fmla="*/ 2147483646 w 213"/>
                  <a:gd name="T13" fmla="*/ 2147483646 h 703"/>
                  <a:gd name="T14" fmla="*/ 2147483646 w 213"/>
                  <a:gd name="T15" fmla="*/ 2147483646 h 703"/>
                  <a:gd name="T16" fmla="*/ 2147483646 w 213"/>
                  <a:gd name="T17" fmla="*/ 2147483646 h 703"/>
                  <a:gd name="T18" fmla="*/ 2147483646 w 213"/>
                  <a:gd name="T19" fmla="*/ 2147483646 h 703"/>
                  <a:gd name="T20" fmla="*/ 2147483646 w 213"/>
                  <a:gd name="T21" fmla="*/ 2147483646 h 7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3"/>
                  <a:gd name="T34" fmla="*/ 0 h 703"/>
                  <a:gd name="T35" fmla="*/ 213 w 213"/>
                  <a:gd name="T36" fmla="*/ 703 h 7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3" h="703">
                    <a:moveTo>
                      <a:pt x="176" y="703"/>
                    </a:moveTo>
                    <a:lnTo>
                      <a:pt x="176" y="703"/>
                    </a:lnTo>
                    <a:cubicBezTo>
                      <a:pt x="168" y="703"/>
                      <a:pt x="161" y="700"/>
                      <a:pt x="154" y="695"/>
                    </a:cubicBezTo>
                    <a:cubicBezTo>
                      <a:pt x="56" y="610"/>
                      <a:pt x="0" y="486"/>
                      <a:pt x="0" y="353"/>
                    </a:cubicBezTo>
                    <a:cubicBezTo>
                      <a:pt x="0" y="221"/>
                      <a:pt x="56" y="96"/>
                      <a:pt x="154" y="12"/>
                    </a:cubicBezTo>
                    <a:cubicBezTo>
                      <a:pt x="168" y="0"/>
                      <a:pt x="189" y="2"/>
                      <a:pt x="201" y="15"/>
                    </a:cubicBezTo>
                    <a:cubicBezTo>
                      <a:pt x="213" y="29"/>
                      <a:pt x="212" y="50"/>
                      <a:pt x="198" y="62"/>
                    </a:cubicBezTo>
                    <a:cubicBezTo>
                      <a:pt x="114" y="134"/>
                      <a:pt x="67" y="240"/>
                      <a:pt x="67" y="353"/>
                    </a:cubicBezTo>
                    <a:cubicBezTo>
                      <a:pt x="67" y="466"/>
                      <a:pt x="115" y="572"/>
                      <a:pt x="198" y="644"/>
                    </a:cubicBezTo>
                    <a:cubicBezTo>
                      <a:pt x="212" y="656"/>
                      <a:pt x="213" y="677"/>
                      <a:pt x="201" y="691"/>
                    </a:cubicBezTo>
                    <a:cubicBezTo>
                      <a:pt x="195" y="699"/>
                      <a:pt x="185" y="703"/>
                      <a:pt x="176" y="70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" name="Freeform 450"/>
              <p:cNvSpPr>
                <a:spLocks/>
              </p:cNvSpPr>
              <p:nvPr/>
            </p:nvSpPr>
            <p:spPr bwMode="auto">
              <a:xfrm>
                <a:off x="2008188" y="3787775"/>
                <a:ext cx="74613" cy="198438"/>
              </a:xfrm>
              <a:custGeom>
                <a:avLst/>
                <a:gdLst>
                  <a:gd name="T0" fmla="*/ 2147483646 w 177"/>
                  <a:gd name="T1" fmla="*/ 2147483646 h 472"/>
                  <a:gd name="T2" fmla="*/ 2147483646 w 177"/>
                  <a:gd name="T3" fmla="*/ 2147483646 h 472"/>
                  <a:gd name="T4" fmla="*/ 2147483646 w 177"/>
                  <a:gd name="T5" fmla="*/ 2147483646 h 472"/>
                  <a:gd name="T6" fmla="*/ 0 w 177"/>
                  <a:gd name="T7" fmla="*/ 2147483646 h 472"/>
                  <a:gd name="T8" fmla="*/ 2147483646 w 177"/>
                  <a:gd name="T9" fmla="*/ 2147483646 h 472"/>
                  <a:gd name="T10" fmla="*/ 2147483646 w 177"/>
                  <a:gd name="T11" fmla="*/ 2147483646 h 472"/>
                  <a:gd name="T12" fmla="*/ 2147483646 w 177"/>
                  <a:gd name="T13" fmla="*/ 2147483646 h 472"/>
                  <a:gd name="T14" fmla="*/ 2147483646 w 177"/>
                  <a:gd name="T15" fmla="*/ 2147483646 h 472"/>
                  <a:gd name="T16" fmla="*/ 2147483646 w 177"/>
                  <a:gd name="T17" fmla="*/ 2147483646 h 472"/>
                  <a:gd name="T18" fmla="*/ 2147483646 w 177"/>
                  <a:gd name="T19" fmla="*/ 2147483646 h 472"/>
                  <a:gd name="T20" fmla="*/ 2147483646 w 177"/>
                  <a:gd name="T21" fmla="*/ 2147483646 h 4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7"/>
                  <a:gd name="T34" fmla="*/ 0 h 472"/>
                  <a:gd name="T35" fmla="*/ 177 w 177"/>
                  <a:gd name="T36" fmla="*/ 472 h 47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7" h="472">
                    <a:moveTo>
                      <a:pt x="139" y="472"/>
                    </a:moveTo>
                    <a:lnTo>
                      <a:pt x="139" y="472"/>
                    </a:lnTo>
                    <a:cubicBezTo>
                      <a:pt x="132" y="472"/>
                      <a:pt x="126" y="470"/>
                      <a:pt x="120" y="466"/>
                    </a:cubicBezTo>
                    <a:cubicBezTo>
                      <a:pt x="45" y="417"/>
                      <a:pt x="0" y="331"/>
                      <a:pt x="0" y="238"/>
                    </a:cubicBezTo>
                    <a:cubicBezTo>
                      <a:pt x="0" y="145"/>
                      <a:pt x="45" y="60"/>
                      <a:pt x="120" y="10"/>
                    </a:cubicBezTo>
                    <a:cubicBezTo>
                      <a:pt x="136" y="0"/>
                      <a:pt x="156" y="4"/>
                      <a:pt x="166" y="20"/>
                    </a:cubicBezTo>
                    <a:cubicBezTo>
                      <a:pt x="177" y="35"/>
                      <a:pt x="172" y="56"/>
                      <a:pt x="157" y="66"/>
                    </a:cubicBezTo>
                    <a:cubicBezTo>
                      <a:pt x="100" y="103"/>
                      <a:pt x="66" y="168"/>
                      <a:pt x="66" y="238"/>
                    </a:cubicBezTo>
                    <a:cubicBezTo>
                      <a:pt x="66" y="309"/>
                      <a:pt x="100" y="373"/>
                      <a:pt x="157" y="411"/>
                    </a:cubicBezTo>
                    <a:cubicBezTo>
                      <a:pt x="172" y="421"/>
                      <a:pt x="177" y="442"/>
                      <a:pt x="167" y="457"/>
                    </a:cubicBezTo>
                    <a:cubicBezTo>
                      <a:pt x="160" y="467"/>
                      <a:pt x="149" y="472"/>
                      <a:pt x="139" y="47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Freeform 451"/>
              <p:cNvSpPr>
                <a:spLocks/>
              </p:cNvSpPr>
              <p:nvPr/>
            </p:nvSpPr>
            <p:spPr bwMode="auto">
              <a:xfrm>
                <a:off x="2454275" y="3687763"/>
                <a:ext cx="112713" cy="398463"/>
              </a:xfrm>
              <a:custGeom>
                <a:avLst/>
                <a:gdLst>
                  <a:gd name="T0" fmla="*/ 2147483646 w 269"/>
                  <a:gd name="T1" fmla="*/ 2147483646 h 949"/>
                  <a:gd name="T2" fmla="*/ 2147483646 w 269"/>
                  <a:gd name="T3" fmla="*/ 2147483646 h 949"/>
                  <a:gd name="T4" fmla="*/ 2147483646 w 269"/>
                  <a:gd name="T5" fmla="*/ 2147483646 h 949"/>
                  <a:gd name="T6" fmla="*/ 2147483646 w 269"/>
                  <a:gd name="T7" fmla="*/ 2147483646 h 949"/>
                  <a:gd name="T8" fmla="*/ 2147483646 w 269"/>
                  <a:gd name="T9" fmla="*/ 2147483646 h 949"/>
                  <a:gd name="T10" fmla="*/ 2147483646 w 269"/>
                  <a:gd name="T11" fmla="*/ 2147483646 h 949"/>
                  <a:gd name="T12" fmla="*/ 2147483646 w 269"/>
                  <a:gd name="T13" fmla="*/ 2147483646 h 949"/>
                  <a:gd name="T14" fmla="*/ 2147483646 w 269"/>
                  <a:gd name="T15" fmla="*/ 2147483646 h 949"/>
                  <a:gd name="T16" fmla="*/ 2147483646 w 269"/>
                  <a:gd name="T17" fmla="*/ 2147483646 h 949"/>
                  <a:gd name="T18" fmla="*/ 2147483646 w 269"/>
                  <a:gd name="T19" fmla="*/ 2147483646 h 949"/>
                  <a:gd name="T20" fmla="*/ 2147483646 w 269"/>
                  <a:gd name="T21" fmla="*/ 2147483646 h 9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9"/>
                  <a:gd name="T34" fmla="*/ 0 h 949"/>
                  <a:gd name="T35" fmla="*/ 269 w 269"/>
                  <a:gd name="T36" fmla="*/ 949 h 94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9" h="949">
                    <a:moveTo>
                      <a:pt x="38" y="949"/>
                    </a:moveTo>
                    <a:lnTo>
                      <a:pt x="38" y="949"/>
                    </a:lnTo>
                    <a:cubicBezTo>
                      <a:pt x="28" y="949"/>
                      <a:pt x="19" y="945"/>
                      <a:pt x="12" y="938"/>
                    </a:cubicBezTo>
                    <a:cubicBezTo>
                      <a:pt x="0" y="924"/>
                      <a:pt x="2" y="903"/>
                      <a:pt x="16" y="891"/>
                    </a:cubicBezTo>
                    <a:cubicBezTo>
                      <a:pt x="134" y="788"/>
                      <a:pt x="202" y="637"/>
                      <a:pt x="202" y="476"/>
                    </a:cubicBezTo>
                    <a:cubicBezTo>
                      <a:pt x="202" y="315"/>
                      <a:pt x="134" y="164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6" y="0"/>
                      <a:pt x="59" y="12"/>
                    </a:cubicBezTo>
                    <a:cubicBezTo>
                      <a:pt x="193" y="127"/>
                      <a:pt x="269" y="296"/>
                      <a:pt x="269" y="476"/>
                    </a:cubicBezTo>
                    <a:cubicBezTo>
                      <a:pt x="269" y="657"/>
                      <a:pt x="193" y="826"/>
                      <a:pt x="59" y="941"/>
                    </a:cubicBezTo>
                    <a:cubicBezTo>
                      <a:pt x="53" y="946"/>
                      <a:pt x="45" y="949"/>
                      <a:pt x="38" y="94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Freeform 452"/>
              <p:cNvSpPr>
                <a:spLocks/>
              </p:cNvSpPr>
              <p:nvPr/>
            </p:nvSpPr>
            <p:spPr bwMode="auto">
              <a:xfrm>
                <a:off x="2379663" y="3740150"/>
                <a:ext cx="88900" cy="295275"/>
              </a:xfrm>
              <a:custGeom>
                <a:avLst/>
                <a:gdLst>
                  <a:gd name="T0" fmla="*/ 2147483646 w 213"/>
                  <a:gd name="T1" fmla="*/ 2147483646 h 703"/>
                  <a:gd name="T2" fmla="*/ 2147483646 w 213"/>
                  <a:gd name="T3" fmla="*/ 2147483646 h 703"/>
                  <a:gd name="T4" fmla="*/ 2147483646 w 213"/>
                  <a:gd name="T5" fmla="*/ 2147483646 h 703"/>
                  <a:gd name="T6" fmla="*/ 2147483646 w 213"/>
                  <a:gd name="T7" fmla="*/ 2147483646 h 703"/>
                  <a:gd name="T8" fmla="*/ 2147483646 w 213"/>
                  <a:gd name="T9" fmla="*/ 2147483646 h 703"/>
                  <a:gd name="T10" fmla="*/ 2147483646 w 213"/>
                  <a:gd name="T11" fmla="*/ 2147483646 h 703"/>
                  <a:gd name="T12" fmla="*/ 2147483646 w 213"/>
                  <a:gd name="T13" fmla="*/ 2147483646 h 703"/>
                  <a:gd name="T14" fmla="*/ 2147483646 w 213"/>
                  <a:gd name="T15" fmla="*/ 2147483646 h 703"/>
                  <a:gd name="T16" fmla="*/ 2147483646 w 213"/>
                  <a:gd name="T17" fmla="*/ 2147483646 h 703"/>
                  <a:gd name="T18" fmla="*/ 2147483646 w 213"/>
                  <a:gd name="T19" fmla="*/ 2147483646 h 703"/>
                  <a:gd name="T20" fmla="*/ 2147483646 w 213"/>
                  <a:gd name="T21" fmla="*/ 2147483646 h 7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3"/>
                  <a:gd name="T34" fmla="*/ 0 h 703"/>
                  <a:gd name="T35" fmla="*/ 213 w 213"/>
                  <a:gd name="T36" fmla="*/ 703 h 7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3" h="703">
                    <a:moveTo>
                      <a:pt x="37" y="703"/>
                    </a:moveTo>
                    <a:lnTo>
                      <a:pt x="37" y="703"/>
                    </a:lnTo>
                    <a:cubicBezTo>
                      <a:pt x="28" y="703"/>
                      <a:pt x="18" y="699"/>
                      <a:pt x="12" y="691"/>
                    </a:cubicBezTo>
                    <a:cubicBezTo>
                      <a:pt x="0" y="677"/>
                      <a:pt x="1" y="656"/>
                      <a:pt x="15" y="644"/>
                    </a:cubicBezTo>
                    <a:cubicBezTo>
                      <a:pt x="98" y="572"/>
                      <a:pt x="146" y="466"/>
                      <a:pt x="146" y="353"/>
                    </a:cubicBezTo>
                    <a:cubicBezTo>
                      <a:pt x="146" y="240"/>
                      <a:pt x="98" y="134"/>
                      <a:pt x="15" y="62"/>
                    </a:cubicBezTo>
                    <a:cubicBezTo>
                      <a:pt x="1" y="50"/>
                      <a:pt x="0" y="29"/>
                      <a:pt x="12" y="15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57" y="96"/>
                      <a:pt x="213" y="221"/>
                      <a:pt x="213" y="353"/>
                    </a:cubicBezTo>
                    <a:cubicBezTo>
                      <a:pt x="213" y="486"/>
                      <a:pt x="157" y="610"/>
                      <a:pt x="59" y="695"/>
                    </a:cubicBezTo>
                    <a:cubicBezTo>
                      <a:pt x="52" y="700"/>
                      <a:pt x="45" y="703"/>
                      <a:pt x="37" y="70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Freeform 453"/>
              <p:cNvSpPr>
                <a:spLocks/>
              </p:cNvSpPr>
              <p:nvPr/>
            </p:nvSpPr>
            <p:spPr bwMode="auto">
              <a:xfrm>
                <a:off x="2298700" y="3787775"/>
                <a:ext cx="74613" cy="198438"/>
              </a:xfrm>
              <a:custGeom>
                <a:avLst/>
                <a:gdLst>
                  <a:gd name="T0" fmla="*/ 2147483646 w 177"/>
                  <a:gd name="T1" fmla="*/ 2147483646 h 472"/>
                  <a:gd name="T2" fmla="*/ 2147483646 w 177"/>
                  <a:gd name="T3" fmla="*/ 2147483646 h 472"/>
                  <a:gd name="T4" fmla="*/ 2147483646 w 177"/>
                  <a:gd name="T5" fmla="*/ 2147483646 h 472"/>
                  <a:gd name="T6" fmla="*/ 2147483646 w 177"/>
                  <a:gd name="T7" fmla="*/ 2147483646 h 472"/>
                  <a:gd name="T8" fmla="*/ 2147483646 w 177"/>
                  <a:gd name="T9" fmla="*/ 2147483646 h 472"/>
                  <a:gd name="T10" fmla="*/ 2147483646 w 177"/>
                  <a:gd name="T11" fmla="*/ 2147483646 h 472"/>
                  <a:gd name="T12" fmla="*/ 2147483646 w 177"/>
                  <a:gd name="T13" fmla="*/ 2147483646 h 472"/>
                  <a:gd name="T14" fmla="*/ 2147483646 w 177"/>
                  <a:gd name="T15" fmla="*/ 2147483646 h 472"/>
                  <a:gd name="T16" fmla="*/ 2147483646 w 177"/>
                  <a:gd name="T17" fmla="*/ 2147483646 h 472"/>
                  <a:gd name="T18" fmla="*/ 2147483646 w 177"/>
                  <a:gd name="T19" fmla="*/ 2147483646 h 472"/>
                  <a:gd name="T20" fmla="*/ 2147483646 w 177"/>
                  <a:gd name="T21" fmla="*/ 2147483646 h 4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7"/>
                  <a:gd name="T34" fmla="*/ 0 h 472"/>
                  <a:gd name="T35" fmla="*/ 177 w 177"/>
                  <a:gd name="T36" fmla="*/ 472 h 47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7" h="472">
                    <a:moveTo>
                      <a:pt x="38" y="472"/>
                    </a:moveTo>
                    <a:lnTo>
                      <a:pt x="38" y="472"/>
                    </a:lnTo>
                    <a:cubicBezTo>
                      <a:pt x="27" y="472"/>
                      <a:pt x="17" y="467"/>
                      <a:pt x="10" y="457"/>
                    </a:cubicBezTo>
                    <a:cubicBezTo>
                      <a:pt x="0" y="442"/>
                      <a:pt x="4" y="421"/>
                      <a:pt x="20" y="411"/>
                    </a:cubicBezTo>
                    <a:cubicBezTo>
                      <a:pt x="77" y="373"/>
                      <a:pt x="111" y="309"/>
                      <a:pt x="111" y="238"/>
                    </a:cubicBezTo>
                    <a:cubicBezTo>
                      <a:pt x="111" y="168"/>
                      <a:pt x="77" y="103"/>
                      <a:pt x="20" y="66"/>
                    </a:cubicBezTo>
                    <a:cubicBezTo>
                      <a:pt x="5" y="56"/>
                      <a:pt x="0" y="35"/>
                      <a:pt x="11" y="20"/>
                    </a:cubicBezTo>
                    <a:cubicBezTo>
                      <a:pt x="21" y="4"/>
                      <a:pt x="41" y="0"/>
                      <a:pt x="57" y="10"/>
                    </a:cubicBezTo>
                    <a:cubicBezTo>
                      <a:pt x="132" y="60"/>
                      <a:pt x="177" y="145"/>
                      <a:pt x="177" y="238"/>
                    </a:cubicBezTo>
                    <a:cubicBezTo>
                      <a:pt x="177" y="331"/>
                      <a:pt x="132" y="417"/>
                      <a:pt x="57" y="466"/>
                    </a:cubicBezTo>
                    <a:cubicBezTo>
                      <a:pt x="51" y="470"/>
                      <a:pt x="45" y="472"/>
                      <a:pt x="38" y="47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Freeform 454"/>
              <p:cNvSpPr>
                <a:spLocks/>
              </p:cNvSpPr>
              <p:nvPr/>
            </p:nvSpPr>
            <p:spPr bwMode="auto">
              <a:xfrm>
                <a:off x="2087563" y="4116388"/>
                <a:ext cx="192088" cy="26988"/>
              </a:xfrm>
              <a:custGeom>
                <a:avLst/>
                <a:gdLst>
                  <a:gd name="T0" fmla="*/ 2147483646 w 461"/>
                  <a:gd name="T1" fmla="*/ 2147483646 h 66"/>
                  <a:gd name="T2" fmla="*/ 2147483646 w 461"/>
                  <a:gd name="T3" fmla="*/ 2147483646 h 66"/>
                  <a:gd name="T4" fmla="*/ 2147483646 w 461"/>
                  <a:gd name="T5" fmla="*/ 2147483646 h 66"/>
                  <a:gd name="T6" fmla="*/ 0 w 461"/>
                  <a:gd name="T7" fmla="*/ 2147483646 h 66"/>
                  <a:gd name="T8" fmla="*/ 2147483646 w 461"/>
                  <a:gd name="T9" fmla="*/ 0 h 66"/>
                  <a:gd name="T10" fmla="*/ 2147483646 w 461"/>
                  <a:gd name="T11" fmla="*/ 0 h 66"/>
                  <a:gd name="T12" fmla="*/ 2147483646 w 461"/>
                  <a:gd name="T13" fmla="*/ 2147483646 h 66"/>
                  <a:gd name="T14" fmla="*/ 2147483646 w 461"/>
                  <a:gd name="T15" fmla="*/ 2147483646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1"/>
                  <a:gd name="T25" fmla="*/ 0 h 66"/>
                  <a:gd name="T26" fmla="*/ 461 w 461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1" h="66">
                    <a:moveTo>
                      <a:pt x="428" y="66"/>
                    </a:moveTo>
                    <a:lnTo>
                      <a:pt x="428" y="66"/>
                    </a:lnTo>
                    <a:lnTo>
                      <a:pt x="34" y="66"/>
                    </a:ln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428" y="0"/>
                    </a:lnTo>
                    <a:cubicBezTo>
                      <a:pt x="447" y="0"/>
                      <a:pt x="461" y="15"/>
                      <a:pt x="461" y="33"/>
                    </a:cubicBezTo>
                    <a:cubicBezTo>
                      <a:pt x="461" y="51"/>
                      <a:pt x="447" y="66"/>
                      <a:pt x="428" y="66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0" name="Freeform 455"/>
              <p:cNvSpPr>
                <a:spLocks/>
              </p:cNvSpPr>
              <p:nvPr/>
            </p:nvSpPr>
            <p:spPr bwMode="auto">
              <a:xfrm>
                <a:off x="2228850" y="4283075"/>
                <a:ext cx="123825" cy="28575"/>
              </a:xfrm>
              <a:custGeom>
                <a:avLst/>
                <a:gdLst>
                  <a:gd name="T0" fmla="*/ 2147483646 w 295"/>
                  <a:gd name="T1" fmla="*/ 2147483646 h 67"/>
                  <a:gd name="T2" fmla="*/ 2147483646 w 295"/>
                  <a:gd name="T3" fmla="*/ 2147483646 h 67"/>
                  <a:gd name="T4" fmla="*/ 2147483646 w 295"/>
                  <a:gd name="T5" fmla="*/ 2147483646 h 67"/>
                  <a:gd name="T6" fmla="*/ 0 w 295"/>
                  <a:gd name="T7" fmla="*/ 2147483646 h 67"/>
                  <a:gd name="T8" fmla="*/ 2147483646 w 295"/>
                  <a:gd name="T9" fmla="*/ 0 h 67"/>
                  <a:gd name="T10" fmla="*/ 2147483646 w 295"/>
                  <a:gd name="T11" fmla="*/ 0 h 67"/>
                  <a:gd name="T12" fmla="*/ 2147483646 w 295"/>
                  <a:gd name="T13" fmla="*/ 2147483646 h 67"/>
                  <a:gd name="T14" fmla="*/ 2147483646 w 29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5"/>
                  <a:gd name="T25" fmla="*/ 0 h 67"/>
                  <a:gd name="T26" fmla="*/ 295 w 29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5" h="67">
                    <a:moveTo>
                      <a:pt x="262" y="67"/>
                    </a:moveTo>
                    <a:lnTo>
                      <a:pt x="262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62" y="0"/>
                    </a:lnTo>
                    <a:cubicBezTo>
                      <a:pt x="280" y="0"/>
                      <a:pt x="295" y="15"/>
                      <a:pt x="295" y="34"/>
                    </a:cubicBezTo>
                    <a:cubicBezTo>
                      <a:pt x="295" y="52"/>
                      <a:pt x="280" y="67"/>
                      <a:pt x="262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1" name="Freeform 456"/>
              <p:cNvSpPr>
                <a:spLocks/>
              </p:cNvSpPr>
              <p:nvPr/>
            </p:nvSpPr>
            <p:spPr bwMode="auto">
              <a:xfrm>
                <a:off x="2014538" y="4283075"/>
                <a:ext cx="136525" cy="28575"/>
              </a:xfrm>
              <a:custGeom>
                <a:avLst/>
                <a:gdLst>
                  <a:gd name="T0" fmla="*/ 2147483646 w 325"/>
                  <a:gd name="T1" fmla="*/ 2147483646 h 67"/>
                  <a:gd name="T2" fmla="*/ 2147483646 w 325"/>
                  <a:gd name="T3" fmla="*/ 2147483646 h 67"/>
                  <a:gd name="T4" fmla="*/ 2147483646 w 325"/>
                  <a:gd name="T5" fmla="*/ 2147483646 h 67"/>
                  <a:gd name="T6" fmla="*/ 0 w 325"/>
                  <a:gd name="T7" fmla="*/ 2147483646 h 67"/>
                  <a:gd name="T8" fmla="*/ 2147483646 w 325"/>
                  <a:gd name="T9" fmla="*/ 0 h 67"/>
                  <a:gd name="T10" fmla="*/ 2147483646 w 325"/>
                  <a:gd name="T11" fmla="*/ 0 h 67"/>
                  <a:gd name="T12" fmla="*/ 2147483646 w 325"/>
                  <a:gd name="T13" fmla="*/ 2147483646 h 67"/>
                  <a:gd name="T14" fmla="*/ 2147483646 w 32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5"/>
                  <a:gd name="T25" fmla="*/ 0 h 67"/>
                  <a:gd name="T26" fmla="*/ 325 w 32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5" h="67">
                    <a:moveTo>
                      <a:pt x="291" y="67"/>
                    </a:moveTo>
                    <a:lnTo>
                      <a:pt x="29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91" y="0"/>
                    </a:lnTo>
                    <a:cubicBezTo>
                      <a:pt x="310" y="0"/>
                      <a:pt x="325" y="15"/>
                      <a:pt x="325" y="34"/>
                    </a:cubicBezTo>
                    <a:cubicBezTo>
                      <a:pt x="325" y="52"/>
                      <a:pt x="310" y="67"/>
                      <a:pt x="291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Freeform 457"/>
              <p:cNvSpPr>
                <a:spLocks/>
              </p:cNvSpPr>
              <p:nvPr/>
            </p:nvSpPr>
            <p:spPr bwMode="auto">
              <a:xfrm>
                <a:off x="2117725" y="4268788"/>
                <a:ext cx="58738" cy="57150"/>
              </a:xfrm>
              <a:custGeom>
                <a:avLst/>
                <a:gdLst>
                  <a:gd name="T0" fmla="*/ 2147483646 w 139"/>
                  <a:gd name="T1" fmla="*/ 2147483646 h 138"/>
                  <a:gd name="T2" fmla="*/ 2147483646 w 139"/>
                  <a:gd name="T3" fmla="*/ 2147483646 h 138"/>
                  <a:gd name="T4" fmla="*/ 0 w 139"/>
                  <a:gd name="T5" fmla="*/ 2147483646 h 138"/>
                  <a:gd name="T6" fmla="*/ 2147483646 w 139"/>
                  <a:gd name="T7" fmla="*/ 0 h 138"/>
                  <a:gd name="T8" fmla="*/ 2147483646 w 139"/>
                  <a:gd name="T9" fmla="*/ 2147483646 h 138"/>
                  <a:gd name="T10" fmla="*/ 2147483646 w 139"/>
                  <a:gd name="T11" fmla="*/ 2147483646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8"/>
                  <a:gd name="T20" fmla="*/ 139 w 139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8">
                    <a:moveTo>
                      <a:pt x="70" y="138"/>
                    </a:moveTo>
                    <a:lnTo>
                      <a:pt x="70" y="138"/>
                    </a:lnTo>
                    <a:cubicBezTo>
                      <a:pt x="31" y="138"/>
                      <a:pt x="0" y="107"/>
                      <a:pt x="0" y="69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69"/>
                    </a:cubicBezTo>
                    <a:cubicBezTo>
                      <a:pt x="139" y="107"/>
                      <a:pt x="108" y="138"/>
                      <a:pt x="70" y="138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3" name="Freeform 458"/>
              <p:cNvSpPr>
                <a:spLocks/>
              </p:cNvSpPr>
              <p:nvPr/>
            </p:nvSpPr>
            <p:spPr bwMode="auto">
              <a:xfrm>
                <a:off x="2208213" y="4267200"/>
                <a:ext cx="58738" cy="58738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7"/>
                      <a:pt x="0" y="69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69"/>
                    </a:cubicBezTo>
                    <a:cubicBezTo>
                      <a:pt x="139" y="107"/>
                      <a:pt x="108" y="139"/>
                      <a:pt x="70" y="13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034" eaLnBrk="1" hangingPunct="1">
                  <a:buClr>
                    <a:srgbClr val="CC9900"/>
                  </a:buClr>
                  <a:defRPr/>
                </a:pPr>
                <a:endParaRPr lang="zh-CN" altLang="en-US" sz="1399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7" name="Rectangle 93"/>
            <p:cNvSpPr/>
            <p:nvPr/>
          </p:nvSpPr>
          <p:spPr bwMode="auto">
            <a:xfrm>
              <a:off x="2134794" y="5922742"/>
              <a:ext cx="1323595" cy="303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sz="9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User device</a:t>
              </a:r>
              <a:endParaRPr lang="en-US" sz="5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9" name="Rectangle 93"/>
            <p:cNvSpPr/>
            <p:nvPr/>
          </p:nvSpPr>
          <p:spPr bwMode="auto">
            <a:xfrm>
              <a:off x="3720117" y="5872123"/>
              <a:ext cx="1323595" cy="303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eaLnBrk="1" hangingPunct="1">
                <a:buClr>
                  <a:srgbClr val="CC9900"/>
                </a:buClr>
                <a:defRPr/>
              </a:pPr>
              <a:r>
                <a: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</a:t>
              </a:r>
              <a:endParaRPr lang="en-US" sz="8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2583994" y="3875460"/>
              <a:ext cx="1018975" cy="541160"/>
              <a:chOff x="9320151" y="4995642"/>
              <a:chExt cx="1227680" cy="929011"/>
            </a:xfrm>
          </p:grpSpPr>
          <p:sp>
            <p:nvSpPr>
              <p:cNvPr id="136" name="矩形 135"/>
              <p:cNvSpPr/>
              <p:nvPr/>
            </p:nvSpPr>
            <p:spPr>
              <a:xfrm>
                <a:off x="9320151" y="4995642"/>
                <a:ext cx="1227679" cy="92901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Rectangle 93"/>
              <p:cNvSpPr/>
              <p:nvPr/>
            </p:nvSpPr>
            <p:spPr bwMode="auto">
              <a:xfrm>
                <a:off x="9366694" y="5115395"/>
                <a:ext cx="1181137" cy="7883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034" eaLnBrk="1" hangingPunct="1">
                  <a:buClr>
                    <a:srgbClr val="CC9900"/>
                  </a:buClr>
                  <a:defRPr/>
                </a:pPr>
                <a:r>
                  <a:rPr lang="en-US" altLang="zh-CN" sz="10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</a:t>
                </a:r>
                <a:r>
                  <a:rPr lang="en-US" altLang="zh-CN" sz="1000" kern="0" dirty="0" err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edia</a:t>
                </a:r>
                <a:r>
                  <a:rPr lang="zh-CN" altLang="en-US" sz="10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1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34" eaLnBrk="1" hangingPunct="1">
                  <a:buClr>
                    <a:srgbClr val="CC9900"/>
                  </a:buClr>
                  <a:defRPr/>
                </a:pPr>
                <a:r>
                  <a:rPr lang="en-US" altLang="zh-CN" sz="10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Application client</a:t>
                </a:r>
                <a:endParaRPr lang="en-US" altLang="zh-CN" sz="6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44" name="直接连接符 330"/>
            <p:cNvCxnSpPr>
              <a:stCxn id="220" idx="1"/>
            </p:cNvCxnSpPr>
            <p:nvPr/>
          </p:nvCxnSpPr>
          <p:spPr bwMode="auto">
            <a:xfrm flipH="1">
              <a:off x="4753298" y="5030717"/>
              <a:ext cx="946826" cy="462806"/>
            </a:xfrm>
            <a:prstGeom prst="straightConnector1">
              <a:avLst/>
            </a:prstGeom>
            <a:noFill/>
            <a:ln w="9525" cap="flat" cmpd="sng" algn="ctr">
              <a:solidFill>
                <a:srgbClr val="D4D4D6">
                  <a:lumMod val="90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9" name="直接连接符 330"/>
            <p:cNvCxnSpPr>
              <a:stCxn id="203" idx="0"/>
              <a:endCxn id="220" idx="2"/>
            </p:cNvCxnSpPr>
            <p:nvPr/>
          </p:nvCxnSpPr>
          <p:spPr bwMode="auto">
            <a:xfrm flipH="1" flipV="1">
              <a:off x="6159214" y="5248611"/>
              <a:ext cx="2230398" cy="350990"/>
            </a:xfrm>
            <a:prstGeom prst="straightConnector1">
              <a:avLst/>
            </a:prstGeom>
            <a:noFill/>
            <a:ln w="9525" cap="flat" cmpd="sng" algn="ctr">
              <a:solidFill>
                <a:srgbClr val="D4D4D6">
                  <a:lumMod val="90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53" name="矩形 152"/>
          <p:cNvSpPr/>
          <p:nvPr/>
        </p:nvSpPr>
        <p:spPr>
          <a:xfrm>
            <a:off x="548614" y="1561792"/>
            <a:ext cx="5262044" cy="269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763" lvl="1" indent="-342763">
              <a:spcAft>
                <a:spcPts val="500"/>
              </a:spcAft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1.   Study architecture enhancements for real-time media service, including e.g.:</a:t>
            </a:r>
          </a:p>
          <a:p>
            <a:pPr marL="799818" lvl="2" indent="-342763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Frame level integrated </a:t>
            </a:r>
            <a:r>
              <a:rPr kumimoji="1" lang="en-US" altLang="zh-CN" sz="1400" dirty="0" smtClean="0">
                <a:ea typeface="Microsoft YaHei" panose="020B0503020204020204" pitchFamily="34" charset="-122"/>
              </a:rPr>
              <a:t>transmission</a:t>
            </a:r>
          </a:p>
          <a:p>
            <a:pPr marL="799818" lvl="2" indent="-342763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 smtClean="0">
                <a:ea typeface="Microsoft YaHei" panose="020B0503020204020204" pitchFamily="34" charset="-122"/>
              </a:rPr>
              <a:t>Layered </a:t>
            </a:r>
            <a:r>
              <a:rPr kumimoji="1" lang="en-US" altLang="zh-CN" sz="1400" dirty="0" err="1" smtClean="0">
                <a:ea typeface="Microsoft YaHei" panose="020B0503020204020204" pitchFamily="34" charset="-122"/>
              </a:rPr>
              <a:t>QoS</a:t>
            </a:r>
            <a:endParaRPr kumimoji="1" lang="en-US" altLang="zh-CN" sz="1400" dirty="0" smtClean="0">
              <a:ea typeface="Microsoft YaHei" panose="020B0503020204020204" pitchFamily="34" charset="-122"/>
            </a:endParaRPr>
          </a:p>
          <a:p>
            <a:pPr marL="799818" lvl="2" indent="-342763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 smtClean="0">
                <a:ea typeface="Microsoft YaHei" panose="020B0503020204020204" pitchFamily="34" charset="-122"/>
              </a:rPr>
              <a:t>Uplink-downlink 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transmission coordination</a:t>
            </a:r>
          </a:p>
          <a:p>
            <a:pPr marL="799818" lvl="2" indent="-342763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XR Multicast for capacity enhancement</a:t>
            </a:r>
          </a:p>
          <a:p>
            <a:pPr marL="342763" lvl="1" indent="-342763">
              <a:spcAft>
                <a:spcPts val="500"/>
              </a:spcAft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2.   Study architecture enhancements for non real-time media service, including e.g.:</a:t>
            </a:r>
          </a:p>
          <a:p>
            <a:pPr marL="799818" lvl="2" indent="-342763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Application-behavior </a:t>
            </a:r>
            <a:r>
              <a:rPr kumimoji="1" lang="en-US" altLang="zh-CN" sz="1400" dirty="0" smtClean="0">
                <a:ea typeface="Microsoft YaHei" panose="020B0503020204020204" pitchFamily="34" charset="-122"/>
              </a:rPr>
              <a:t>aware </a:t>
            </a:r>
            <a:r>
              <a:rPr kumimoji="1" lang="en-US" altLang="zh-CN" sz="1400" dirty="0" err="1">
                <a:ea typeface="Microsoft YaHei" panose="020B0503020204020204" pitchFamily="34" charset="-122"/>
              </a:rPr>
              <a:t>QoS</a:t>
            </a:r>
            <a:r>
              <a:rPr kumimoji="1" lang="en-US" altLang="zh-CN" sz="1400" dirty="0">
                <a:ea typeface="Microsoft YaHei" panose="020B0503020204020204" pitchFamily="34" charset="-122"/>
              </a:rPr>
              <a:t> control</a:t>
            </a:r>
          </a:p>
          <a:p>
            <a:pPr marL="342763" lvl="1" indent="-342763">
              <a:spcAft>
                <a:spcPts val="500"/>
              </a:spcAft>
              <a:buFont typeface="Arial" panose="020B0604020202020204" pitchFamily="34" charset="0"/>
              <a:buChar char="•"/>
            </a:pPr>
            <a:endParaRPr kumimoji="1" lang="en-US" altLang="zh-CN" sz="1400" dirty="0">
              <a:ea typeface="Microsoft YaHei" panose="020B0503020204020204" pitchFamily="34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6148812" y="1617507"/>
            <a:ext cx="5651508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763" lvl="1" indent="-342763">
              <a:spcAft>
                <a:spcPts val="500"/>
              </a:spcAft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3.	Study architecture enhancements for general media services, including e.g.:</a:t>
            </a:r>
          </a:p>
          <a:p>
            <a:pPr marL="799818" lvl="2" indent="-342763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Mobility management enhancement</a:t>
            </a:r>
          </a:p>
          <a:p>
            <a:pPr marL="799818" lvl="2" indent="-342763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Coordination with upper layer protocol, e.g. TCP/UDP/SRT</a:t>
            </a:r>
          </a:p>
          <a:p>
            <a:pPr marL="799818" lvl="2" indent="-342763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Network XQI (XR Quality Index)</a:t>
            </a:r>
          </a:p>
          <a:p>
            <a:pPr marL="0" lvl="1">
              <a:spcAft>
                <a:spcPts val="500"/>
              </a:spcAft>
            </a:pPr>
            <a:r>
              <a:rPr kumimoji="1" lang="en-US" altLang="zh-CN" sz="1400" dirty="0">
                <a:ea typeface="Microsoft YaHei" panose="020B0503020204020204" pitchFamily="34" charset="-122"/>
              </a:rPr>
              <a:t>4.    Study the definition of network slice for mobile media</a:t>
            </a:r>
          </a:p>
        </p:txBody>
      </p:sp>
      <p:sp>
        <p:nvSpPr>
          <p:cNvPr id="21" name="矩形 20"/>
          <p:cNvSpPr/>
          <p:nvPr/>
        </p:nvSpPr>
        <p:spPr>
          <a:xfrm>
            <a:off x="7933560" y="5287670"/>
            <a:ext cx="4257712" cy="46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055" lvl="2">
              <a:spcAft>
                <a:spcPts val="500"/>
              </a:spcAft>
            </a:pPr>
            <a:r>
              <a:rPr kumimoji="1" lang="en-US" altLang="zh-CN" sz="1200" dirty="0">
                <a:ea typeface="Microsoft YaHei" panose="020B0503020204020204" pitchFamily="34" charset="-122"/>
              </a:rPr>
              <a:t>Note: The SA2 work shall be coordinated with other WGs, e.g. RAN 1/2/3, SA3, SA4.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69" y="0"/>
            <a:ext cx="12084288" cy="689811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Rel-18 study proposal on architecture enhancements for 5G media services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800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040592"/>
              </p:ext>
            </p:extLst>
          </p:nvPr>
        </p:nvGraphicFramePr>
        <p:xfrm>
          <a:off x="5183812" y="2836564"/>
          <a:ext cx="1370319" cy="1064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Document" showAsIcon="1" r:id="rId3" imgW="914400" imgH="806400" progId="Word.Document.8">
                  <p:embed/>
                </p:oleObj>
              </mc:Choice>
              <mc:Fallback>
                <p:oleObj name="Document" showAsIcon="1" r:id="rId3" imgW="914400" imgH="80640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3812" y="2836564"/>
                        <a:ext cx="1370319" cy="106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Draft Rel-18 SID proposal for discussion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73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terms/"/>
    <ds:schemaRef ds:uri="280d8efa-eff2-4910-88d2-79ca146720c4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679a257e-872f-4c98-9e8a-0a9c104f72cd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5409</TotalTime>
  <Words>1441</Words>
  <Application>Microsoft Office PowerPoint</Application>
  <PresentationFormat>Widescreen</PresentationFormat>
  <Paragraphs>190</Paragraphs>
  <Slides>10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6" baseType="lpstr">
      <vt:lpstr>.AppleSystemUIFont</vt:lpstr>
      <vt:lpstr>Arial </vt:lpstr>
      <vt:lpstr>Heiti SC Light</vt:lpstr>
      <vt:lpstr>宋体</vt:lpstr>
      <vt:lpstr>微软雅黑</vt:lpstr>
      <vt:lpstr>微软雅黑</vt:lpstr>
      <vt:lpstr>方正兰亭粗黑简体</vt:lpstr>
      <vt:lpstr>等线</vt:lpstr>
      <vt:lpstr>Arial</vt:lpstr>
      <vt:lpstr>Calibri</vt:lpstr>
      <vt:lpstr>Calibri Light</vt:lpstr>
      <vt:lpstr>Times New Roman</vt:lpstr>
      <vt:lpstr>Wingdings</vt:lpstr>
      <vt:lpstr>Office Theme</vt:lpstr>
      <vt:lpstr>Custom Design</vt:lpstr>
      <vt:lpstr>Microsoft Word 97 - 2003 Document</vt:lpstr>
      <vt:lpstr>New SID proposal on architecture enhancements for 5G media services</vt:lpstr>
      <vt:lpstr>New media services emerge with challenging requirements </vt:lpstr>
      <vt:lpstr>3GPP activities related to media services </vt:lpstr>
      <vt:lpstr>Potential issues for study </vt:lpstr>
      <vt:lpstr>Potential issues for study </vt:lpstr>
      <vt:lpstr>Potential issues for study</vt:lpstr>
      <vt:lpstr>Potential issues for study</vt:lpstr>
      <vt:lpstr>Rel-18 study proposal on architecture enhancements for 5G media services</vt:lpstr>
      <vt:lpstr>Draft Rel-18 SID proposal for discussion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606</cp:revision>
  <dcterms:created xsi:type="dcterms:W3CDTF">2010-02-05T13:52:04Z</dcterms:created>
  <dcterms:modified xsi:type="dcterms:W3CDTF">2021-04-06T10:01:58Z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(2)Dj3Mu7RnRCplZe3yBcLWBa7382+0DwRdDD6VU1pZYpq8khcBLe5neBG1zyely6Se05bECMjd
V6zTL6Alh54U41QR5v0ZRf206ELIpUuYnBYMOGrHZqf954OpuNlU2tFtvmq/ehRuSZTx+9SW
JA2034xSwLe3Ne9syE+ArSODor2YgAeMfk5EDiuwZgUUhs0wfrkTlIgvS55jO9HtjYoD5GYT
N437MNBzh8VtFdAjqq</vt:lpwstr>
  </property>
  <property fmtid="{D5CDD505-2E9C-101B-9397-08002B2CF9AE}" pid="4" name="_2015_ms_pID_7253431">
    <vt:lpwstr>N1qURMe4CnvSW0XofWnkHBnvZVQkKUV+Y9aUkFgIX434SRZxQdCMl4
rIQ5ojR2ZNG0e8SdrR6+i5904ISkeQufDPSzRCiUHoxjlfvgla5gARJJdJ6SGNUQJcnwmaUp
yNZ60mzfs+Khe+7S8GQB3nCnTyL0+5ltPtvwbSAQ+wfI0rpWn61NarYJsXlL5M6az3fgSio9
biTVFcHtRvgApNTQ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1615906445</vt:lpwstr>
  </property>
</Properties>
</file>